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250"/>
  </p:notesMasterIdLst>
  <p:handoutMasterIdLst>
    <p:handoutMasterId r:id="rId251"/>
  </p:handoutMasterIdLst>
  <p:sldIdLst>
    <p:sldId id="256" r:id="rId3"/>
    <p:sldId id="257" r:id="rId4"/>
    <p:sldId id="464" r:id="rId5"/>
    <p:sldId id="287" r:id="rId6"/>
    <p:sldId id="448" r:id="rId7"/>
    <p:sldId id="260" r:id="rId8"/>
    <p:sldId id="261" r:id="rId9"/>
    <p:sldId id="462" r:id="rId10"/>
    <p:sldId id="519" r:id="rId11"/>
    <p:sldId id="461" r:id="rId12"/>
    <p:sldId id="259" r:id="rId13"/>
    <p:sldId id="262" r:id="rId14"/>
    <p:sldId id="263" r:id="rId15"/>
    <p:sldId id="499" r:id="rId16"/>
    <p:sldId id="288" r:id="rId17"/>
    <p:sldId id="264" r:id="rId18"/>
    <p:sldId id="265" r:id="rId19"/>
    <p:sldId id="266" r:id="rId20"/>
    <p:sldId id="267" r:id="rId21"/>
    <p:sldId id="500" r:id="rId22"/>
    <p:sldId id="268" r:id="rId23"/>
    <p:sldId id="276" r:id="rId24"/>
    <p:sldId id="304" r:id="rId25"/>
    <p:sldId id="269" r:id="rId26"/>
    <p:sldId id="270" r:id="rId27"/>
    <p:sldId id="271" r:id="rId28"/>
    <p:sldId id="277" r:id="rId29"/>
    <p:sldId id="272" r:id="rId30"/>
    <p:sldId id="273" r:id="rId31"/>
    <p:sldId id="289" r:id="rId32"/>
    <p:sldId id="274" r:id="rId33"/>
    <p:sldId id="275" r:id="rId34"/>
    <p:sldId id="290" r:id="rId35"/>
    <p:sldId id="278" r:id="rId36"/>
    <p:sldId id="309" r:id="rId37"/>
    <p:sldId id="279" r:id="rId38"/>
    <p:sldId id="281" r:id="rId39"/>
    <p:sldId id="280" r:id="rId40"/>
    <p:sldId id="383" r:id="rId41"/>
    <p:sldId id="507" r:id="rId42"/>
    <p:sldId id="518" r:id="rId43"/>
    <p:sldId id="515" r:id="rId44"/>
    <p:sldId id="517" r:id="rId45"/>
    <p:sldId id="516" r:id="rId46"/>
    <p:sldId id="283" r:id="rId47"/>
    <p:sldId id="284" r:id="rId48"/>
    <p:sldId id="469" r:id="rId49"/>
    <p:sldId id="470" r:id="rId50"/>
    <p:sldId id="286" r:id="rId51"/>
    <p:sldId id="305" r:id="rId52"/>
    <p:sldId id="501" r:id="rId53"/>
    <p:sldId id="306" r:id="rId54"/>
    <p:sldId id="454" r:id="rId55"/>
    <p:sldId id="307" r:id="rId56"/>
    <p:sldId id="508" r:id="rId57"/>
    <p:sldId id="310" r:id="rId58"/>
    <p:sldId id="311" r:id="rId59"/>
    <p:sldId id="294" r:id="rId60"/>
    <p:sldId id="451" r:id="rId61"/>
    <p:sldId id="295" r:id="rId62"/>
    <p:sldId id="296" r:id="rId63"/>
    <p:sldId id="297" r:id="rId64"/>
    <p:sldId id="312" r:id="rId65"/>
    <p:sldId id="471" r:id="rId66"/>
    <p:sldId id="472" r:id="rId67"/>
    <p:sldId id="450" r:id="rId68"/>
    <p:sldId id="465" r:id="rId69"/>
    <p:sldId id="298" r:id="rId70"/>
    <p:sldId id="299" r:id="rId71"/>
    <p:sldId id="452" r:id="rId72"/>
    <p:sldId id="300" r:id="rId73"/>
    <p:sldId id="301" r:id="rId74"/>
    <p:sldId id="513" r:id="rId75"/>
    <p:sldId id="302" r:id="rId76"/>
    <p:sldId id="303" r:id="rId77"/>
    <p:sldId id="308" r:id="rId78"/>
    <p:sldId id="291" r:id="rId79"/>
    <p:sldId id="292" r:id="rId80"/>
    <p:sldId id="453" r:id="rId81"/>
    <p:sldId id="293" r:id="rId82"/>
    <p:sldId id="485" r:id="rId83"/>
    <p:sldId id="514" r:id="rId84"/>
    <p:sldId id="313" r:id="rId85"/>
    <p:sldId id="314" r:id="rId86"/>
    <p:sldId id="475" r:id="rId87"/>
    <p:sldId id="502" r:id="rId88"/>
    <p:sldId id="315" r:id="rId89"/>
    <p:sldId id="316" r:id="rId90"/>
    <p:sldId id="317" r:id="rId91"/>
    <p:sldId id="318" r:id="rId92"/>
    <p:sldId id="319" r:id="rId93"/>
    <p:sldId id="322" r:id="rId94"/>
    <p:sldId id="321" r:id="rId95"/>
    <p:sldId id="320" r:id="rId96"/>
    <p:sldId id="323" r:id="rId97"/>
    <p:sldId id="324" r:id="rId98"/>
    <p:sldId id="466" r:id="rId99"/>
    <p:sldId id="325" r:id="rId100"/>
    <p:sldId id="327" r:id="rId101"/>
    <p:sldId id="326" r:id="rId102"/>
    <p:sldId id="522" r:id="rId103"/>
    <p:sldId id="328" r:id="rId104"/>
    <p:sldId id="329" r:id="rId105"/>
    <p:sldId id="330" r:id="rId106"/>
    <p:sldId id="331" r:id="rId107"/>
    <p:sldId id="332" r:id="rId108"/>
    <p:sldId id="333" r:id="rId109"/>
    <p:sldId id="509" r:id="rId110"/>
    <p:sldId id="334" r:id="rId111"/>
    <p:sldId id="335" r:id="rId112"/>
    <p:sldId id="476" r:id="rId113"/>
    <p:sldId id="340" r:id="rId114"/>
    <p:sldId id="341" r:id="rId115"/>
    <p:sldId id="449" r:id="rId116"/>
    <p:sldId id="353" r:id="rId117"/>
    <p:sldId id="381" r:id="rId118"/>
    <p:sldId id="336" r:id="rId119"/>
    <p:sldId id="337" r:id="rId120"/>
    <p:sldId id="403" r:id="rId121"/>
    <p:sldId id="338" r:id="rId122"/>
    <p:sldId id="339" r:id="rId123"/>
    <p:sldId id="342" r:id="rId124"/>
    <p:sldId id="473" r:id="rId125"/>
    <p:sldId id="343" r:id="rId126"/>
    <p:sldId id="345" r:id="rId127"/>
    <p:sldId id="344" r:id="rId128"/>
    <p:sldId id="505" r:id="rId129"/>
    <p:sldId id="498" r:id="rId130"/>
    <p:sldId id="468" r:id="rId131"/>
    <p:sldId id="483" r:id="rId132"/>
    <p:sldId id="347" r:id="rId133"/>
    <p:sldId id="349" r:id="rId134"/>
    <p:sldId id="350" r:id="rId135"/>
    <p:sldId id="351" r:id="rId136"/>
    <p:sldId id="520" r:id="rId137"/>
    <p:sldId id="352" r:id="rId138"/>
    <p:sldId id="354" r:id="rId139"/>
    <p:sldId id="355" r:id="rId140"/>
    <p:sldId id="404" r:id="rId141"/>
    <p:sldId id="346" r:id="rId142"/>
    <p:sldId id="477" r:id="rId143"/>
    <p:sldId id="378" r:id="rId144"/>
    <p:sldId id="455" r:id="rId145"/>
    <p:sldId id="379" r:id="rId146"/>
    <p:sldId id="456" r:id="rId147"/>
    <p:sldId id="380" r:id="rId148"/>
    <p:sldId id="521" r:id="rId149"/>
    <p:sldId id="356" r:id="rId150"/>
    <p:sldId id="386" r:id="rId151"/>
    <p:sldId id="387" r:id="rId152"/>
    <p:sldId id="388" r:id="rId153"/>
    <p:sldId id="389" r:id="rId154"/>
    <p:sldId id="390" r:id="rId155"/>
    <p:sldId id="405" r:id="rId156"/>
    <p:sldId id="406" r:id="rId157"/>
    <p:sldId id="391" r:id="rId158"/>
    <p:sldId id="394" r:id="rId159"/>
    <p:sldId id="392" r:id="rId160"/>
    <p:sldId id="393" r:id="rId161"/>
    <p:sldId id="395" r:id="rId162"/>
    <p:sldId id="396" r:id="rId163"/>
    <p:sldId id="397" r:id="rId164"/>
    <p:sldId id="357" r:id="rId165"/>
    <p:sldId id="385" r:id="rId166"/>
    <p:sldId id="478" r:id="rId167"/>
    <p:sldId id="408" r:id="rId168"/>
    <p:sldId id="398" r:id="rId169"/>
    <p:sldId id="409" r:id="rId170"/>
    <p:sldId id="399" r:id="rId171"/>
    <p:sldId id="402" r:id="rId172"/>
    <p:sldId id="410" r:id="rId173"/>
    <p:sldId id="411" r:id="rId174"/>
    <p:sldId id="401" r:id="rId175"/>
    <p:sldId id="412" r:id="rId176"/>
    <p:sldId id="400" r:id="rId177"/>
    <p:sldId id="413" r:id="rId178"/>
    <p:sldId id="414" r:id="rId179"/>
    <p:sldId id="415" r:id="rId180"/>
    <p:sldId id="375" r:id="rId181"/>
    <p:sldId id="376" r:id="rId182"/>
    <p:sldId id="374" r:id="rId183"/>
    <p:sldId id="377" r:id="rId184"/>
    <p:sldId id="510" r:id="rId185"/>
    <p:sldId id="359" r:id="rId186"/>
    <p:sldId id="382" r:id="rId187"/>
    <p:sldId id="457" r:id="rId188"/>
    <p:sldId id="458" r:id="rId189"/>
    <p:sldId id="420" r:id="rId190"/>
    <p:sldId id="481" r:id="rId191"/>
    <p:sldId id="421" r:id="rId192"/>
    <p:sldId id="422" r:id="rId193"/>
    <p:sldId id="423" r:id="rId194"/>
    <p:sldId id="419" r:id="rId195"/>
    <p:sldId id="459" r:id="rId196"/>
    <p:sldId id="460" r:id="rId197"/>
    <p:sldId id="474" r:id="rId198"/>
    <p:sldId id="480" r:id="rId199"/>
    <p:sldId id="427" r:id="rId200"/>
    <p:sldId id="429" r:id="rId201"/>
    <p:sldId id="504" r:id="rId202"/>
    <p:sldId id="523" r:id="rId203"/>
    <p:sldId id="524" r:id="rId204"/>
    <p:sldId id="430" r:id="rId205"/>
    <p:sldId id="431" r:id="rId206"/>
    <p:sldId id="432" r:id="rId207"/>
    <p:sldId id="433" r:id="rId208"/>
    <p:sldId id="425" r:id="rId209"/>
    <p:sldId id="506" r:id="rId210"/>
    <p:sldId id="424" r:id="rId211"/>
    <p:sldId id="503" r:id="rId212"/>
    <p:sldId id="426" r:id="rId213"/>
    <p:sldId id="366" r:id="rId214"/>
    <p:sldId id="434" r:id="rId215"/>
    <p:sldId id="435" r:id="rId216"/>
    <p:sldId id="436" r:id="rId217"/>
    <p:sldId id="437" r:id="rId218"/>
    <p:sldId id="438" r:id="rId219"/>
    <p:sldId id="486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369" r:id="rId231"/>
    <p:sldId id="441" r:id="rId232"/>
    <p:sldId id="368" r:id="rId233"/>
    <p:sldId id="443" r:id="rId234"/>
    <p:sldId id="442" r:id="rId235"/>
    <p:sldId id="444" r:id="rId236"/>
    <p:sldId id="511" r:id="rId237"/>
    <p:sldId id="512" r:id="rId238"/>
    <p:sldId id="447" r:id="rId239"/>
    <p:sldId id="445" r:id="rId240"/>
    <p:sldId id="446" r:id="rId241"/>
    <p:sldId id="439" r:id="rId242"/>
    <p:sldId id="440" r:id="rId243"/>
    <p:sldId id="373" r:id="rId244"/>
    <p:sldId id="418" r:id="rId245"/>
    <p:sldId id="417" r:id="rId246"/>
    <p:sldId id="416" r:id="rId247"/>
    <p:sldId id="467" r:id="rId248"/>
    <p:sldId id="258" r:id="rId249"/>
  </p:sldIdLst>
  <p:sldSz cx="9144000" cy="6858000" type="screen4x3"/>
  <p:notesSz cx="6858000" cy="9144000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F94"/>
    <a:srgbClr val="9AA1D1"/>
    <a:srgbClr val="54B948"/>
    <a:srgbClr val="4B6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1" autoAdjust="0"/>
    <p:restoredTop sz="95696" autoAdjust="0"/>
  </p:normalViewPr>
  <p:slideViewPr>
    <p:cSldViewPr>
      <p:cViewPr varScale="1">
        <p:scale>
          <a:sx n="88" d="100"/>
          <a:sy n="88" d="100"/>
        </p:scale>
        <p:origin x="121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handoutMaster" Target="handoutMasters/handout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presProps" Target="presProp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theme" Target="theme/theme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tableStyles" Target="tableStyle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157B8B38-23C2-C545-804B-C6C427156C3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075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A05AD3C3-6014-914E-9899-ACF2F1B0F46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39076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22083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032070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158585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6277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5858474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81526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Примеры рекурсий в жизни: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ru-RU" baseline="0" dirty="0"/>
              <a:t>чтобы приготовить айран, нужно в молоко добавить айран;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ru-RU" baseline="0" dirty="0"/>
              <a:t>«салат рекурсивный» — помидоры, огурцы, салат;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/>
              <a:t>GNU — GNU’s Not Unix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408289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3647522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5934931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4273573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952906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baseline="0" dirty="0" err="1"/>
              <a:t>lexicographicMode</a:t>
            </a:r>
            <a:r>
              <a:rPr lang="en-US" sz="1200" b="1" baseline="0" dirty="0"/>
              <a:t>=False — </a:t>
            </a:r>
            <a:r>
              <a:rPr lang="ru-RU" sz="1200" b="0" baseline="0" dirty="0"/>
              <a:t>просто запомните. Этот параметр необходим в силу особенностей реализации </a:t>
            </a:r>
            <a:r>
              <a:rPr lang="en-US" sz="1200" b="0" baseline="0" dirty="0"/>
              <a:t>SNMP. </a:t>
            </a:r>
            <a:r>
              <a:rPr lang="ru-RU" sz="1200" b="0" baseline="0" dirty="0"/>
              <a:t>Если его не применить, метод </a:t>
            </a:r>
            <a:r>
              <a:rPr lang="en-US" sz="1200" b="0" baseline="0" dirty="0" err="1"/>
              <a:t>nextCmd</a:t>
            </a:r>
            <a:r>
              <a:rPr lang="en-US" sz="1200" b="0" baseline="0" dirty="0"/>
              <a:t> </a:t>
            </a:r>
            <a:r>
              <a:rPr lang="ru-RU" sz="1200" b="0" baseline="0" dirty="0"/>
              <a:t>будет пытаться зайти в глубину дерева </a:t>
            </a:r>
            <a:r>
              <a:rPr lang="en-US" sz="1200" b="0" baseline="0" dirty="0" err="1"/>
              <a:t>mib</a:t>
            </a:r>
            <a:r>
              <a:rPr lang="en-US" sz="1200" b="0" baseline="0" dirty="0"/>
              <a:t>-</a:t>
            </a:r>
            <a:r>
              <a:rPr lang="ru-RU" sz="1200" b="0" baseline="0" dirty="0"/>
              <a:t>переменных.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4207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Попросить слушателей объяснить, что такое процессор и как он выполняет команды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251891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0718886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95804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0187097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7685177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PHP</a:t>
            </a:r>
            <a:r>
              <a:rPr lang="ru-RU" dirty="0"/>
              <a:t> и </a:t>
            </a:r>
            <a:r>
              <a:rPr lang="en-US" dirty="0"/>
              <a:t>JavaScript </a:t>
            </a:r>
            <a:r>
              <a:rPr lang="ru-RU" dirty="0"/>
              <a:t>из-за недостаточно</a:t>
            </a:r>
            <a:r>
              <a:rPr lang="ru-RU" baseline="0" dirty="0"/>
              <a:t> продуманной типизации </a:t>
            </a:r>
            <a:r>
              <a:rPr lang="ru-RU" dirty="0"/>
              <a:t>пришлось</a:t>
            </a:r>
            <a:r>
              <a:rPr lang="ru-RU" baseline="0" dirty="0"/>
              <a:t> ввести</a:t>
            </a:r>
            <a:r>
              <a:rPr lang="ru-RU" dirty="0"/>
              <a:t> две</a:t>
            </a:r>
            <a:r>
              <a:rPr lang="ru-RU" baseline="0" dirty="0"/>
              <a:t> операции сравнения: 1 == </a:t>
            </a:r>
            <a:r>
              <a:rPr lang="en-US" baseline="0" dirty="0"/>
              <a:t>“1” </a:t>
            </a:r>
            <a:r>
              <a:rPr lang="ru-RU" baseline="0" dirty="0"/>
              <a:t>и </a:t>
            </a:r>
            <a:r>
              <a:rPr lang="en-US" baseline="0" dirty="0"/>
              <a:t>1 === 1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859743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21672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591466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3343916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80157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70157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492216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7135053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1698662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8686866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4467204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3644242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6700441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2894639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751570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041738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2680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Содержимое исполняемого файла можно (опустим</a:t>
            </a:r>
            <a:r>
              <a:rPr lang="ru-RU" baseline="0" dirty="0"/>
              <a:t> детали) непосредственно загрузить в память машины, сказать процессору «исполнять команды из этой области», и программа начнет работу.</a:t>
            </a:r>
          </a:p>
          <a:p>
            <a:r>
              <a:rPr lang="ru-RU" baseline="0" dirty="0"/>
              <a:t>Компилятор в ходе работы выкидывает всё лишнее – в частности, неиспользуемые функции</a:t>
            </a:r>
          </a:p>
          <a:p>
            <a:r>
              <a:rPr lang="ru-RU" dirty="0"/>
              <a:t>Примеры компилируемых языков — Фортран, </a:t>
            </a:r>
            <a:r>
              <a:rPr lang="en-US" dirty="0"/>
              <a:t>C</a:t>
            </a:r>
            <a:r>
              <a:rPr lang="ru-RU" dirty="0"/>
              <a:t>,</a:t>
            </a:r>
            <a:r>
              <a:rPr lang="ru-RU" baseline="0" dirty="0"/>
              <a:t> </a:t>
            </a:r>
            <a:r>
              <a:rPr lang="en-US" dirty="0"/>
              <a:t>C++</a:t>
            </a:r>
            <a:endParaRPr lang="ru-RU" dirty="0"/>
          </a:p>
          <a:p>
            <a:r>
              <a:rPr lang="ru-RU" dirty="0"/>
              <a:t>Примеры</a:t>
            </a:r>
            <a:r>
              <a:rPr lang="ru-RU" baseline="0" dirty="0"/>
              <a:t> интерпретируемых языков — </a:t>
            </a:r>
            <a:r>
              <a:rPr lang="en-US" baseline="0" dirty="0"/>
              <a:t>Python, bash, </a:t>
            </a:r>
            <a:r>
              <a:rPr lang="en-US" baseline="0" dirty="0" err="1"/>
              <a:t>perl</a:t>
            </a:r>
            <a:endParaRPr lang="en-US" baseline="0" dirty="0"/>
          </a:p>
          <a:p>
            <a:r>
              <a:rPr lang="ru-RU" baseline="0" dirty="0"/>
              <a:t>Промежуточный вариант — </a:t>
            </a:r>
            <a:r>
              <a:rPr lang="en-US" baseline="0" dirty="0"/>
              <a:t>Java</a:t>
            </a:r>
            <a:r>
              <a:rPr lang="ru-RU" baseline="0" dirty="0"/>
              <a:t>, имеет недостатки и компиляторов, и интерпретаторов (и их достоинства)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4382763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971145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5822110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4766382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864505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057008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012364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6439263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2423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6165227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534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en-US" sz="1200" dirty="0"/>
              <a:t>В интерактивном</a:t>
            </a:r>
            <a:r>
              <a:rPr lang="ru-RU" altLang="en-US" sz="1200" baseline="0" dirty="0"/>
              <a:t> режиме — принимает команды с клавиатуры, немедленно исполняет. В пакетном режиме — считывает команды из файла, обычно с расширением </a:t>
            </a:r>
            <a:r>
              <a:rPr lang="en-US" altLang="en-US" sz="1200" baseline="0" dirty="0"/>
              <a:t>“.</a:t>
            </a:r>
            <a:r>
              <a:rPr lang="en-US" altLang="en-US" sz="1200" baseline="0" dirty="0" err="1"/>
              <a:t>py</a:t>
            </a:r>
            <a:r>
              <a:rPr lang="en-US" altLang="en-US" sz="1200" baseline="0" dirty="0"/>
              <a:t>”</a:t>
            </a:r>
            <a:endParaRPr lang="ru-RU" altLang="en-US" sz="1200" dirty="0"/>
          </a:p>
          <a:p>
            <a:r>
              <a:rPr lang="ru-RU" altLang="en-US" sz="1200" dirty="0"/>
              <a:t>К программе на </a:t>
            </a:r>
            <a:r>
              <a:rPr lang="en-US" altLang="en-US" sz="1200" dirty="0"/>
              <a:t>python </a:t>
            </a:r>
            <a:r>
              <a:rPr lang="ru-RU" altLang="en-US" sz="1200" dirty="0"/>
              <a:t>можно подключать внешние модули, написанные на других языках, в том числе компилируемых</a:t>
            </a:r>
          </a:p>
          <a:p>
            <a:r>
              <a:rPr lang="en-US" sz="1200" dirty="0" err="1"/>
              <a:t>IPython</a:t>
            </a:r>
            <a:r>
              <a:rPr lang="en-US" sz="1200" dirty="0"/>
              <a:t>/</a:t>
            </a:r>
            <a:r>
              <a:rPr lang="en-US" sz="1200" dirty="0" err="1"/>
              <a:t>Jupyter</a:t>
            </a:r>
            <a:r>
              <a:rPr lang="en-US" sz="1200" dirty="0"/>
              <a:t> — </a:t>
            </a:r>
            <a:r>
              <a:rPr lang="ru-RU" sz="1200" dirty="0"/>
              <a:t>вообще ни на что не похож, позволяет выполнять программу «по частям», комбинированным</a:t>
            </a:r>
            <a:r>
              <a:rPr lang="en-US" sz="1200" dirty="0"/>
              <a:t> </a:t>
            </a:r>
            <a:r>
              <a:rPr lang="ru-RU" sz="1200" dirty="0"/>
              <a:t>«интерактивно-пакетным» способом, обязательно попробуем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2146579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9142064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8614265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4946808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4091087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предпоследнем примере показано а) форматирование по шаблону и б) множественные присвоения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последнем примере показана новая возможность </a:t>
            </a:r>
            <a:r>
              <a:rPr lang="en-US" baseline="0" dirty="0"/>
              <a:t>Python 3.6 — </a:t>
            </a:r>
            <a:r>
              <a:rPr lang="ru-RU" baseline="0" dirty="0"/>
              <a:t>подстановка значения переменной (есть надежда, что эта возможность окончательно убьёт </a:t>
            </a:r>
            <a:r>
              <a:rPr lang="en-US" baseline="0" dirty="0" err="1"/>
              <a:t>php</a:t>
            </a:r>
            <a:r>
              <a:rPr lang="en-US" baseline="0" dirty="0"/>
              <a:t>)</a:t>
            </a: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2928491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782562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4615512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590295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7479611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60143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5698025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9508590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2798613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8167247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1513505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663326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913366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645068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4953777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674967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27552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r>
              <a:rPr lang="ru-RU" baseline="0" dirty="0"/>
              <a:t> проблем: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/>
              <a:t>непонятные имена;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/>
              <a:t>отслеживание правильности имён во многих файлах;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/>
              <a:t>внесение согласованных изменений в несколько мест;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/>
              <a:t>«откат» в исходное состояние в случае если что-то пошло не так.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818054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4283411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0029081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620611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182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4193864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183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4938697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186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796969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187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2632230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189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9861536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7863044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03152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Комментарии обозначаются знаком «</a:t>
            </a:r>
            <a:r>
              <a:rPr lang="en-US" baseline="0" dirty="0"/>
              <a:t>#</a:t>
            </a:r>
            <a:r>
              <a:rPr lang="ru-RU" baseline="0" dirty="0"/>
              <a:t>» — всё, что за знаком, транслятор игнорирует.</a:t>
            </a:r>
          </a:p>
          <a:p>
            <a:r>
              <a:rPr lang="ru-RU" baseline="0" dirty="0"/>
              <a:t>Специальный комментарий </a:t>
            </a:r>
            <a:r>
              <a:rPr lang="en-US" baseline="0" dirty="0"/>
              <a:t>«#!» (</a:t>
            </a:r>
            <a:r>
              <a:rPr lang="en-US" baseline="0" dirty="0" err="1"/>
              <a:t>hashbang</a:t>
            </a:r>
            <a:r>
              <a:rPr lang="en-US" baseline="0" dirty="0"/>
              <a:t>, shebang) — </a:t>
            </a:r>
            <a:r>
              <a:rPr lang="ru-RU" baseline="0" dirty="0"/>
              <a:t>указание операционной системе (не транслятору), какой программой открывать указанный исполняемый файл. Работает только в </a:t>
            </a:r>
            <a:r>
              <a:rPr lang="en-US" baseline="0" dirty="0"/>
              <a:t>POSIX-</a:t>
            </a:r>
            <a:r>
              <a:rPr lang="ru-RU" baseline="0" dirty="0"/>
              <a:t>системах (</a:t>
            </a:r>
            <a:r>
              <a:rPr lang="en-US" baseline="0" dirty="0"/>
              <a:t>Mac</a:t>
            </a:r>
            <a:r>
              <a:rPr lang="ru-RU" baseline="0" dirty="0"/>
              <a:t> </a:t>
            </a:r>
            <a:r>
              <a:rPr lang="en-US" baseline="0" dirty="0"/>
              <a:t>OS, Linux), </a:t>
            </a:r>
            <a:r>
              <a:rPr lang="ru-RU" baseline="0" dirty="0"/>
              <a:t>если есть бит </a:t>
            </a:r>
            <a:r>
              <a:rPr lang="en-US" baseline="0" dirty="0"/>
              <a:t>‘+x’ </a:t>
            </a:r>
            <a:r>
              <a:rPr lang="ru-RU" baseline="0" dirty="0"/>
              <a:t>и запуске командой </a:t>
            </a:r>
            <a:r>
              <a:rPr lang="en-US" baseline="0" dirty="0"/>
              <a:t>”</a:t>
            </a:r>
            <a:r>
              <a:rPr lang="ru-RU" baseline="0" dirty="0"/>
              <a:t>путь/</a:t>
            </a:r>
            <a:r>
              <a:rPr lang="ru-RU" baseline="0" dirty="0" err="1"/>
              <a:t>имя_файла</a:t>
            </a:r>
            <a:r>
              <a:rPr lang="en-US" baseline="0" dirty="0"/>
              <a:t>”</a:t>
            </a:r>
            <a:r>
              <a:rPr lang="ru-RU" baseline="0" dirty="0"/>
              <a:t>.</a:t>
            </a:r>
            <a:r>
              <a:rPr lang="en-US" baseline="0" dirty="0"/>
              <a:t> </a:t>
            </a:r>
            <a:r>
              <a:rPr lang="ru-RU" baseline="0" dirty="0"/>
              <a:t>Не имеет значения, если запускать командой </a:t>
            </a:r>
            <a:r>
              <a:rPr lang="en-US" baseline="0" dirty="0"/>
              <a:t>“python </a:t>
            </a:r>
            <a:r>
              <a:rPr lang="ru-RU" baseline="0" dirty="0" err="1"/>
              <a:t>имя_файла</a:t>
            </a:r>
            <a:r>
              <a:rPr lang="en-US" baseline="0" dirty="0"/>
              <a:t>”.</a:t>
            </a:r>
            <a:endParaRPr lang="ru-RU" baseline="0" dirty="0"/>
          </a:p>
          <a:p>
            <a:r>
              <a:rPr lang="ru-RU" baseline="0" dirty="0"/>
              <a:t>Код обрабатывается последовательно, сверху вниз (за некоторыми исключениями, о них — позже).</a:t>
            </a:r>
          </a:p>
          <a:p>
            <a:r>
              <a:rPr lang="ru-RU" baseline="0" dirty="0"/>
              <a:t>Если в большинстве языков отступы — хороший стиль, то в </a:t>
            </a:r>
            <a:r>
              <a:rPr lang="en-US" baseline="0" dirty="0"/>
              <a:t>Python </a:t>
            </a:r>
            <a:r>
              <a:rPr lang="ru-RU" baseline="0" dirty="0"/>
              <a:t>отступы имеют важное значение — в примере строчка с отступом относится к предыдущей (т. е. они обе вместе формируют единую синтаксическую конструкцию). Неправильные отступы могут привести к тому, что программа не будет адекватно работать.</a:t>
            </a:r>
            <a:r>
              <a:rPr lang="en-US" baseline="0" dirty="0"/>
              <a:t> </a:t>
            </a:r>
            <a:r>
              <a:rPr lang="ru-RU" baseline="0" dirty="0"/>
              <a:t>Не все программисты считают такой подход удобным, но сторонники отступов побеждают — </a:t>
            </a:r>
            <a:r>
              <a:rPr lang="en-US" baseline="0" dirty="0"/>
              <a:t>YAML </a:t>
            </a:r>
            <a:r>
              <a:rPr lang="ru-RU" baseline="0" dirty="0"/>
              <a:t>тому пример, а также </a:t>
            </a:r>
            <a:r>
              <a:rPr lang="en-US" baseline="0" dirty="0"/>
              <a:t>markup language </a:t>
            </a:r>
            <a:r>
              <a:rPr lang="ru-RU" baseline="0" dirty="0"/>
              <a:t>(Википедия)</a:t>
            </a:r>
          </a:p>
          <a:p>
            <a:r>
              <a:rPr lang="ru-RU" dirty="0"/>
              <a:t>Не следует смешивать пробелы и табуляции — </a:t>
            </a:r>
            <a:r>
              <a:rPr lang="en-US" dirty="0"/>
              <a:t>Python 3 </a:t>
            </a:r>
            <a:r>
              <a:rPr lang="ru-RU" dirty="0"/>
              <a:t>выдаст ошибку, </a:t>
            </a:r>
            <a:r>
              <a:rPr lang="en-US" dirty="0"/>
              <a:t>Python 2 — </a:t>
            </a:r>
            <a:r>
              <a:rPr lang="ru-RU" dirty="0"/>
              <a:t>будет выдавать странные эффекты. Хорошая среда разработки сама преобразует все отступы к единому формату.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067089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8082935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4440154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0198367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8832191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3463786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5607870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1826301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048934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7645712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35188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255301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1254799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5664435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7128308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0894389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6689770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068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2493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481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1406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5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3686139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1586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4537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7388180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1442494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1822929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6568389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2056122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5254529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742331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0022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33393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2351396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4231379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6474035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240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4368360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242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0329493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244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5648300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245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0969018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246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811470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247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22476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90063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baseline="0" dirty="0"/>
              <a:t> </a:t>
            </a:r>
            <a:r>
              <a:rPr lang="ru-RU" baseline="0" dirty="0"/>
              <a:t>работает с уникальными </a:t>
            </a:r>
            <a:r>
              <a:rPr lang="ru-RU" baseline="0" dirty="0" err="1"/>
              <a:t>хэшами</a:t>
            </a:r>
            <a:r>
              <a:rPr lang="ru-RU" baseline="0" dirty="0"/>
              <a:t> всех файлов, которые отслеживает.</a:t>
            </a:r>
            <a:endParaRPr lang="en-US" baseline="0" dirty="0"/>
          </a:p>
          <a:p>
            <a:r>
              <a:rPr lang="ru-RU" baseline="0" dirty="0" err="1"/>
              <a:t>Хэши</a:t>
            </a:r>
            <a:r>
              <a:rPr lang="ru-RU" baseline="0" dirty="0"/>
              <a:t> хранятся в локальной базе</a:t>
            </a:r>
            <a:r>
              <a:rPr lang="en-US" baseline="0" dirty="0"/>
              <a:t>. </a:t>
            </a:r>
            <a:r>
              <a:rPr lang="ru-RU" baseline="0" dirty="0"/>
              <a:t>Важен текущий рабочий каталог — </a:t>
            </a:r>
            <a:r>
              <a:rPr lang="en-US" baseline="0" dirty="0" err="1"/>
              <a:t>git</a:t>
            </a:r>
            <a:r>
              <a:rPr lang="en-US" baseline="0" dirty="0"/>
              <a:t> </a:t>
            </a:r>
            <a:r>
              <a:rPr lang="ru-RU" baseline="0" dirty="0"/>
              <a:t>пытается хранить всё в подкаталоге </a:t>
            </a:r>
            <a:r>
              <a:rPr lang="en-US" baseline="0" dirty="0"/>
              <a:t>.</a:t>
            </a:r>
            <a:r>
              <a:rPr lang="en-US" baseline="0" dirty="0" err="1"/>
              <a:t>git</a:t>
            </a:r>
            <a:r>
              <a:rPr lang="ru-RU" baseline="0" dirty="0"/>
              <a:t> текущего каталога</a:t>
            </a:r>
            <a:r>
              <a:rPr lang="en-US" baseline="0" dirty="0"/>
              <a:t> (</a:t>
            </a:r>
            <a:r>
              <a:rPr lang="ru-RU" baseline="0" dirty="0"/>
              <a:t>базу, настройки).</a:t>
            </a:r>
            <a:endParaRPr lang="ru-RU" dirty="0"/>
          </a:p>
          <a:p>
            <a:r>
              <a:rPr lang="ru-RU" dirty="0"/>
              <a:t>Указанных команд для</a:t>
            </a:r>
            <a:r>
              <a:rPr lang="ru-RU" baseline="0" dirty="0"/>
              <a:t> целей нашего курса должно быть </a:t>
            </a:r>
            <a:r>
              <a:rPr lang="ru-RU" dirty="0"/>
              <a:t>достаточно.</a:t>
            </a:r>
            <a:r>
              <a:rPr lang="ru-RU" baseline="0" dirty="0"/>
              <a:t> </a:t>
            </a:r>
            <a:r>
              <a:rPr lang="ru-RU" dirty="0"/>
              <a:t>Рассмотрение слияний, </a:t>
            </a:r>
            <a:r>
              <a:rPr lang="ru-RU" dirty="0" err="1"/>
              <a:t>форков</a:t>
            </a:r>
            <a:r>
              <a:rPr lang="ru-RU" baseline="0" dirty="0"/>
              <a:t> и т. п. — выходит за рамки курса.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24817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85065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69135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31442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16189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dirty="0"/>
              <a:t>Как было сказано ранее, данные — любая</a:t>
            </a:r>
            <a:r>
              <a:rPr lang="ru-RU" baseline="0" dirty="0"/>
              <a:t> информация, с которой может работать компьютер. Электронные компоненты компьютера работают с последовательностями байтов в памяти. Для различных практических целей последовательности байтов определенным образом структурируются.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зависимости от способа структурирования данных мы говорим об их типе.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Распространенные типы данных, встречающиеся во многих языках — целочисленные переменные, целочисленные константы, строковые константы и т. п.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рамках курса будем постоянно обсуждать, как устроен и как работает компьютер (в силу возможности). Несмотря на то, что </a:t>
            </a:r>
            <a:r>
              <a:rPr lang="en-US" baseline="0" dirty="0"/>
              <a:t>Python – </a:t>
            </a:r>
            <a:r>
              <a:rPr lang="ru-RU" baseline="0" dirty="0"/>
              <a:t>язык высокого уровня, и позволяет абстрагироваться от устройства компьютера.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Первый шаг ... делается одновременно с заявлением, что высокоуровневые языки позволяют абстрагироваться от устройства компьютера, перестать о нём думать и сосредоточиться на решении задачи, и это правильно, поскольку решение задачи само по себе достаточно трудно. Следующий «логичный» шаг оказывается почти незаметным, и от того практически неизбежен: принцип «для решения задачи не обязательно думать о том, как устроен компьютер» подменяется сначала на «не обязательно знать, как устроен компьютер», чуть позже — на «не требуется понимать, как работает компьютер». Полученный принцип — опять же практически неизбежно — переносится на процесс обучения новых программистов, в результате чего образуется очередной конвейер по производству горе-специалистов, не понимающих, что делают; таких «спецов» в просторечии часто называют «макаками».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1164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отличии от </a:t>
            </a:r>
            <a:r>
              <a:rPr lang="en-US" baseline="0" dirty="0"/>
              <a:t>Python 2 (</a:t>
            </a:r>
            <a:r>
              <a:rPr lang="ru-RU" baseline="0" dirty="0"/>
              <a:t>и многих других языков), которые предусматривают примитивные типы и объектные типы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47308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147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Деление на модули — условное. Для того чтобы усвоить материал курса, нужно изучить оба модуля.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96228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46462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Составные типы внутри имеют сложную структуру, и как они размещаются в памяти – тема сложная, лежит за рамками курса. Нужно иметь в виду, что накладные расходы на то, чтобы программист не думал о распределении памяти -  достаточно высокие.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01383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Хэш-функция: ставит в соответствие число (тип </a:t>
            </a:r>
            <a:r>
              <a:rPr lang="en-US" baseline="0" dirty="0" err="1"/>
              <a:t>int</a:t>
            </a:r>
            <a:r>
              <a:rPr lang="en-US" baseline="0" dirty="0"/>
              <a:t>)</a:t>
            </a:r>
            <a:r>
              <a:rPr lang="ru-RU" baseline="0" dirty="0"/>
              <a:t> любому множеству значений. В </a:t>
            </a:r>
            <a:r>
              <a:rPr lang="en-US" baseline="0" dirty="0"/>
              <a:t>Python </a:t>
            </a:r>
            <a:r>
              <a:rPr lang="ru-RU" baseline="0" dirty="0"/>
              <a:t>неизменяемые объекты с одинаковыми значениями всегда получают одинаковые </a:t>
            </a:r>
            <a:r>
              <a:rPr lang="ru-RU" baseline="0" dirty="0" err="1"/>
              <a:t>хэши</a:t>
            </a:r>
            <a:r>
              <a:rPr lang="ru-RU" baseline="0" dirty="0"/>
              <a:t>. Два одинаковых объекта (</a:t>
            </a:r>
            <a:r>
              <a:rPr lang="en-US" baseline="0" dirty="0"/>
              <a:t>obj1 == obj2) </a:t>
            </a:r>
            <a:r>
              <a:rPr lang="ru-RU" baseline="0" dirty="0"/>
              <a:t>имеют одинаковые </a:t>
            </a:r>
            <a:r>
              <a:rPr lang="ru-RU" baseline="0" dirty="0" err="1"/>
              <a:t>хэши</a:t>
            </a:r>
            <a:r>
              <a:rPr lang="ru-RU" baseline="0" dirty="0"/>
              <a:t>, но объекты с одинаковыми </a:t>
            </a:r>
            <a:r>
              <a:rPr lang="ru-RU" baseline="0" dirty="0" err="1"/>
              <a:t>хэшами</a:t>
            </a:r>
            <a:r>
              <a:rPr lang="ru-RU" baseline="0" dirty="0"/>
              <a:t> не обязательно равны.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Имеется встроенная функция </a:t>
            </a:r>
            <a:r>
              <a:rPr lang="en-US" baseline="0" dirty="0"/>
              <a:t>hash, </a:t>
            </a:r>
            <a:r>
              <a:rPr lang="ru-RU" baseline="0" dirty="0"/>
              <a:t>с помощью которой можно узнать значение </a:t>
            </a:r>
            <a:r>
              <a:rPr lang="ru-RU" baseline="0" dirty="0" err="1"/>
              <a:t>хэша</a:t>
            </a:r>
            <a:r>
              <a:rPr lang="ru-RU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49332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27102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43095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0072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7644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19782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81867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14218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62288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13407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679181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578731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Оператор — неудачный русскоязычный термин. Его следует понимать не в смысле «человек-оператор», а скорее в смысле оператора в линейной алгебре — нечто, применённое к объекту, имеющее результатом другой объект.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07386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Есть языки (Си например), где вся программа состоит из побочных эффектов.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Тем не менее, побочные эффекты а) запутывают код б) порождают проблемы при параллельном (многозадачном) программировании (ситуации гонок, невозможность ленивых вычислений). Будем говорить о побочных эффектах при рассмотрении </a:t>
            </a:r>
            <a:r>
              <a:rPr lang="en-US" baseline="0" dirty="0"/>
              <a:t>REST API</a:t>
            </a:r>
            <a:endParaRPr lang="ru-RU" baseline="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Злоупотреблять ими не следует.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9004876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180391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336102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888727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925784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Вставка в середину списка или добавление в конец – дорогая операция. Кортежи и строки работают быстрее.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8820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257269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6663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85545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35480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aseline="0" dirty="0"/>
              <a:t>Python </a:t>
            </a:r>
            <a:r>
              <a:rPr lang="ru-RU" baseline="0" dirty="0"/>
              <a:t>именно по отступу определяет, какой код относится к функции, а какой — к основной программе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820066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728077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aseline="0" dirty="0"/>
              <a:t>Python </a:t>
            </a:r>
            <a:r>
              <a:rPr lang="ru-RU" baseline="0" dirty="0"/>
              <a:t>позволяет писать в так называемых «функциональном стиле» или «функциональной парадигме». Подробности — далее.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392248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12098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870288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935753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0708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463163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916151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969649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858844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77802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109786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945761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02965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679207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224572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2589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544469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8247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09298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850657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14980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123819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85594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последнем примере показана новая возможность </a:t>
            </a:r>
            <a:r>
              <a:rPr lang="en-US" baseline="0" dirty="0"/>
              <a:t>Python 3.6 — </a:t>
            </a:r>
            <a:r>
              <a:rPr lang="ru-RU" baseline="0" dirty="0"/>
              <a:t>подстановка значения переменной. Оказалась очень полезной для разнообразных «языков разработки шаблонов» (есть надежда, что эта возможность окончательно убьёт </a:t>
            </a:r>
            <a:r>
              <a:rPr lang="en-US" baseline="0" dirty="0" err="1"/>
              <a:t>php</a:t>
            </a:r>
            <a:r>
              <a:rPr lang="en-US" baseline="0" dirty="0"/>
              <a:t>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066969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последнем примере показано а) форматирование по шаблону и б) множественные присваивание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395945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340590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Каждый объект порождает пространство имён, связанное с ним (аналогично модулю)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3766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Желающие поставить</a:t>
            </a:r>
            <a:r>
              <a:rPr lang="ru-RU" baseline="0" dirty="0"/>
              <a:t> </a:t>
            </a:r>
            <a:r>
              <a:rPr lang="en-US" baseline="0" dirty="0"/>
              <a:t>vim, sublime, </a:t>
            </a:r>
            <a:r>
              <a:rPr lang="en-US" baseline="0" dirty="0" err="1"/>
              <a:t>emacs</a:t>
            </a:r>
            <a:r>
              <a:rPr lang="en-US" baseline="0" dirty="0"/>
              <a:t> </a:t>
            </a:r>
            <a:r>
              <a:rPr lang="ru-RU" baseline="0" dirty="0"/>
              <a:t>с плагинами, ориентированными на работу с </a:t>
            </a:r>
            <a:r>
              <a:rPr lang="en-US" baseline="0" dirty="0"/>
              <a:t>python, </a:t>
            </a:r>
            <a:r>
              <a:rPr lang="ru-RU" baseline="0" dirty="0"/>
              <a:t>могут проделать это в качестве самостоятельного упражнения.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024271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389196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5382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264583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771304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355050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293429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346673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65851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625712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257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831201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103736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Умудренные опытом программисты иногда называют исключения (и подобные им конструкции) «синтаксическим сахаром», т. е. способом изящно описать не очень изящную конструкцию.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673503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Умудренные опытом программисты иногда называют исключения (и подобные им конструкции) «синтаксическим сахаром», т. е. способом изящно описать не очень изящную конструкцию.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326100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395466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86698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12219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28678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669794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66095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2666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rgbClr val="4B63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708400" y="1446213"/>
            <a:ext cx="5435600" cy="1238250"/>
            <a:chOff x="1973" y="1025"/>
            <a:chExt cx="3787" cy="863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73" y="1025"/>
              <a:ext cx="3787" cy="861"/>
            </a:xfrm>
            <a:prstGeom prst="rect">
              <a:avLst/>
            </a:prstGeom>
            <a:solidFill>
              <a:srgbClr val="1B3F9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baseline="0"/>
            </a:p>
          </p:txBody>
        </p:sp>
        <p:pic>
          <p:nvPicPr>
            <p:cNvPr id="6" name="Picture 6" descr="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" y="1087"/>
              <a:ext cx="814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 rot="10800000">
              <a:off x="5547" y="1025"/>
              <a:ext cx="91" cy="862"/>
            </a:xfrm>
            <a:prstGeom prst="rect">
              <a:avLst/>
            </a:prstGeom>
            <a:solidFill>
              <a:srgbClr val="54B94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8" name="Picture 8" descr="picture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" y="1027"/>
              <a:ext cx="2607" cy="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 rot="10800000">
              <a:off x="5636" y="1025"/>
              <a:ext cx="122" cy="862"/>
            </a:xfrm>
            <a:prstGeom prst="rect">
              <a:avLst/>
            </a:prstGeom>
            <a:solidFill>
              <a:srgbClr val="9AA1D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pic>
        <p:nvPicPr>
          <p:cNvPr id="10" name="Picture 10" descr="tit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69875"/>
            <a:ext cx="30226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symbol_comp_cro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8"/>
          <a:stretch>
            <a:fillRect/>
          </a:stretch>
        </p:blipFill>
        <p:spPr bwMode="auto">
          <a:xfrm>
            <a:off x="0" y="12700"/>
            <a:ext cx="3708400" cy="681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45088" y="5084763"/>
            <a:ext cx="3675062" cy="1152525"/>
          </a:xfrm>
        </p:spPr>
        <p:txBody>
          <a:bodyPr/>
          <a:lstStyle>
            <a:lvl1pPr algn="r">
              <a:defRPr sz="1600">
                <a:solidFill>
                  <a:srgbClr val="A9DCA3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4068763" y="3098800"/>
            <a:ext cx="4751387" cy="1841500"/>
          </a:xfrm>
        </p:spPr>
        <p:txBody>
          <a:bodyPr anchor="t"/>
          <a:lstStyle>
            <a:lvl1pPr algn="r">
              <a:defRPr sz="2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2" name="Date Placeholder 11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691313" y="6437313"/>
            <a:ext cx="2133600" cy="2889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98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5D4239-5BF2-6542-BB63-5A2180A5971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4884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61138" y="131763"/>
            <a:ext cx="2125662" cy="63214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79388" y="131763"/>
            <a:ext cx="6229350" cy="63214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77E447-A1EC-0D4B-ABB7-1DE04B833B1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839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/>
          <p:cNvSpPr>
            <a:spLocks noGrp="1"/>
          </p:cNvSpPr>
          <p:nvPr>
            <p:ph type="body" sz="quarter" idx="10" hasCustomPrompt="1"/>
          </p:nvPr>
        </p:nvSpPr>
        <p:spPr>
          <a:xfrm>
            <a:off x="351000" y="1260000"/>
            <a:ext cx="7830000" cy="4680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90000"/>
              <a:buBlip>
                <a:blip r:embed="rId2"/>
              </a:buBlip>
              <a:defRPr lang="ru-RU" sz="1500" kern="1200" dirty="0" smtClean="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40000" indent="-216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2"/>
              </a:buClr>
              <a:buFont typeface="Segoe UI" panose="020B0502040204020203" pitchFamily="34" charset="0"/>
              <a:buChar char="–"/>
              <a:defRPr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Первый уровень списка</a:t>
            </a:r>
          </a:p>
          <a:p>
            <a:pPr lvl="1"/>
            <a:r>
              <a:rPr lang="ru-RU" dirty="0"/>
              <a:t>Второй уровень списка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029899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39420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36018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3699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319588" y="3895725"/>
            <a:ext cx="2170112" cy="230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642100" y="3895725"/>
            <a:ext cx="2170113" cy="230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80491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9351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89356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04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1160C1-0043-3248-A339-3EF11324792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9005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5350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9039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5445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678738" y="3213100"/>
            <a:ext cx="1133475" cy="29876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276725" y="3213100"/>
            <a:ext cx="3249613" cy="2987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4017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8B6AD7-3BD6-0940-844A-B9D9364436B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5711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EB468B-6ACA-4F4C-8F52-17C2E606B59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9065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FA0A4F-247C-F04E-A843-D7510ECE866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0759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1ABF5B-9E31-C24F-ABFD-08C61A288B4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838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1AB00-2824-F145-9229-85DD33207CD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4321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C34AE3-20F1-7840-A034-F80F5DD4D7F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9943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D5801D-2DFA-4E4E-B139-E6D2548186E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5126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1588" y="0"/>
            <a:ext cx="9142412" cy="981075"/>
          </a:xfrm>
          <a:prstGeom prst="rect">
            <a:avLst/>
          </a:prstGeom>
          <a:solidFill>
            <a:srgbClr val="4B63A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 rot="5400000">
            <a:off x="8113712" y="-49212"/>
            <a:ext cx="981075" cy="1079500"/>
          </a:xfrm>
          <a:prstGeom prst="rect">
            <a:avLst/>
          </a:prstGeom>
          <a:solidFill>
            <a:srgbClr val="1B3F9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pic>
        <p:nvPicPr>
          <p:cNvPr id="1028" name="Picture 4" descr="logo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46050"/>
            <a:ext cx="942975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31763"/>
            <a:ext cx="7705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текста</a:t>
            </a:r>
            <a:endParaRPr lang="en-US" altLang="en-US"/>
          </a:p>
          <a:p>
            <a:pPr lvl="1"/>
            <a:r>
              <a:rPr lang="ru-RU" altLang="en-US"/>
              <a:t>Первый уровень</a:t>
            </a:r>
          </a:p>
          <a:p>
            <a:pPr lvl="2"/>
            <a:r>
              <a:rPr lang="ru-RU" altLang="en-US"/>
              <a:t>Второй уровень</a:t>
            </a:r>
          </a:p>
        </p:txBody>
      </p:sp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0" y="981075"/>
            <a:ext cx="9144000" cy="71438"/>
            <a:chOff x="0" y="618"/>
            <a:chExt cx="5760" cy="45"/>
          </a:xfrm>
        </p:grpSpPr>
        <p:sp>
          <p:nvSpPr>
            <p:cNvPr id="65544" name="Rectangle 8"/>
            <p:cNvSpPr>
              <a:spLocks noChangeArrowheads="1"/>
            </p:cNvSpPr>
            <p:nvPr/>
          </p:nvSpPr>
          <p:spPr bwMode="auto">
            <a:xfrm rot="5400000">
              <a:off x="2529" y="-1911"/>
              <a:ext cx="45" cy="5103"/>
            </a:xfrm>
            <a:prstGeom prst="rect">
              <a:avLst/>
            </a:prstGeom>
            <a:solidFill>
              <a:srgbClr val="54B94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>
                <a:defRPr/>
              </a:pPr>
              <a:r>
                <a:rPr lang="en-US"/>
                <a:t> </a:t>
              </a:r>
              <a:endParaRPr lang="ru-RU"/>
            </a:p>
          </p:txBody>
        </p:sp>
        <p:sp>
          <p:nvSpPr>
            <p:cNvPr id="65545" name="Rectangle 9"/>
            <p:cNvSpPr>
              <a:spLocks noChangeArrowheads="1"/>
            </p:cNvSpPr>
            <p:nvPr userDrawn="1"/>
          </p:nvSpPr>
          <p:spPr bwMode="auto">
            <a:xfrm rot="5400000">
              <a:off x="5397" y="300"/>
              <a:ext cx="45" cy="681"/>
            </a:xfrm>
            <a:prstGeom prst="rect">
              <a:avLst/>
            </a:prstGeom>
            <a:solidFill>
              <a:srgbClr val="A9DCA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>
                <a:defRPr/>
              </a:pPr>
              <a:r>
                <a:rPr lang="en-US"/>
                <a:t> </a:t>
              </a:r>
              <a:endParaRPr lang="ru-RU"/>
            </a:p>
          </p:txBody>
        </p:sp>
      </p:grpSp>
      <p:pic>
        <p:nvPicPr>
          <p:cNvPr id="1032" name="Picture 10" descr="symbol_company_crop_small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6340475"/>
            <a:ext cx="6111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36000" y="6546850"/>
            <a:ext cx="504825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aseline="0">
                <a:solidFill>
                  <a:srgbClr val="1B3F94"/>
                </a:solidFill>
              </a:defRPr>
            </a:lvl1pPr>
          </a:lstStyle>
          <a:p>
            <a:fld id="{15916E98-4408-6F4E-8C64-DC89AC925AEB}" type="slidenum">
              <a:rPr lang="ru-RU" altLang="en-US"/>
              <a:pPr/>
              <a:t>‹#›</a:t>
            </a:fld>
            <a:endParaRPr lang="ru-RU" altLang="en-US"/>
          </a:p>
        </p:txBody>
      </p:sp>
      <p:sp>
        <p:nvSpPr>
          <p:cNvPr id="65549" name="Rectangle 13"/>
          <p:cNvSpPr>
            <a:spLocks noChangeArrowheads="1"/>
          </p:cNvSpPr>
          <p:nvPr/>
        </p:nvSpPr>
        <p:spPr bwMode="auto">
          <a:xfrm>
            <a:off x="6408738" y="6572250"/>
            <a:ext cx="2160587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defRPr/>
            </a:pPr>
            <a:r>
              <a:rPr lang="en-US" sz="1200" baseline="0" dirty="0">
                <a:solidFill>
                  <a:srgbClr val="1B3F94"/>
                </a:solidFill>
              </a:rPr>
              <a:t>©</a:t>
            </a:r>
            <a:r>
              <a:rPr lang="ru-RU" sz="1200" baseline="0" dirty="0">
                <a:solidFill>
                  <a:srgbClr val="1B3F94"/>
                </a:solidFill>
              </a:rPr>
              <a:t> 20</a:t>
            </a:r>
            <a:r>
              <a:rPr lang="en-US" sz="1200" baseline="0" dirty="0">
                <a:solidFill>
                  <a:srgbClr val="1B3F94"/>
                </a:solidFill>
              </a:rPr>
              <a:t>19</a:t>
            </a:r>
            <a:r>
              <a:rPr lang="ru-RU" sz="1200" baseline="0" dirty="0">
                <a:solidFill>
                  <a:srgbClr val="1B3F94"/>
                </a:solidFill>
              </a:rPr>
              <a:t> </a:t>
            </a:r>
            <a:r>
              <a:rPr lang="ru-RU" sz="1200" baseline="0" dirty="0" err="1">
                <a:solidFill>
                  <a:srgbClr val="1B3F94"/>
                </a:solidFill>
              </a:rPr>
              <a:t>Инфосистемы</a:t>
            </a:r>
            <a:r>
              <a:rPr lang="ru-RU" sz="1200" baseline="0" dirty="0">
                <a:solidFill>
                  <a:srgbClr val="1B3F94"/>
                </a:solidFill>
              </a:rPr>
              <a:t> </a:t>
            </a:r>
            <a:r>
              <a:rPr lang="ru-RU" sz="1200" baseline="0" dirty="0" err="1">
                <a:solidFill>
                  <a:srgbClr val="1B3F94"/>
                </a:solidFill>
              </a:rPr>
              <a:t>Джет</a:t>
            </a:r>
            <a:endParaRPr lang="ru-RU" sz="1200" baseline="0" dirty="0">
              <a:solidFill>
                <a:srgbClr val="1B3F94"/>
              </a:solidFill>
            </a:endParaRPr>
          </a:p>
        </p:txBody>
      </p:sp>
      <p:sp>
        <p:nvSpPr>
          <p:cNvPr id="65550" name="Rectangle 14"/>
          <p:cNvSpPr>
            <a:spLocks noChangeArrowheads="1"/>
          </p:cNvSpPr>
          <p:nvPr/>
        </p:nvSpPr>
        <p:spPr bwMode="auto">
          <a:xfrm>
            <a:off x="404813" y="6562725"/>
            <a:ext cx="3014662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ru-RU" sz="1200" baseline="0">
                <a:solidFill>
                  <a:srgbClr val="1B3F94"/>
                </a:solidFill>
              </a:rPr>
              <a:t>Центр сетевых решений</a:t>
            </a: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 rot="16200000" flipV="1">
            <a:off x="4312444" y="3012282"/>
            <a:ext cx="34925" cy="7653337"/>
          </a:xfrm>
          <a:prstGeom prst="rect">
            <a:avLst/>
          </a:prstGeom>
          <a:solidFill>
            <a:srgbClr val="54B948"/>
          </a:solidFill>
          <a:ln w="9525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>
              <a:defRPr/>
            </a:pPr>
            <a:r>
              <a:rPr lang="en-US"/>
              <a:t> </a:t>
            </a:r>
            <a:endParaRPr lang="ru-RU"/>
          </a:p>
        </p:txBody>
      </p:sp>
      <p:sp>
        <p:nvSpPr>
          <p:cNvPr id="65552" name="Rectangle 16"/>
          <p:cNvSpPr>
            <a:spLocks noChangeArrowheads="1"/>
          </p:cNvSpPr>
          <p:nvPr/>
        </p:nvSpPr>
        <p:spPr bwMode="auto">
          <a:xfrm rot="16200000" flipV="1">
            <a:off x="8243888" y="6640513"/>
            <a:ext cx="34925" cy="396875"/>
          </a:xfrm>
          <a:prstGeom prst="rect">
            <a:avLst/>
          </a:prstGeom>
          <a:solidFill>
            <a:srgbClr val="A9DCA3"/>
          </a:solidFill>
          <a:ln w="9525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>
              <a:defRPr/>
            </a:pPr>
            <a:r>
              <a:rPr lang="en-US"/>
              <a:t> </a:t>
            </a:r>
            <a:endParaRPr lang="ru-RU"/>
          </a:p>
        </p:txBody>
      </p:sp>
      <p:pic>
        <p:nvPicPr>
          <p:cNvPr id="1038" name="Picture 17" descr="lan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6469063"/>
            <a:ext cx="3492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2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9pPr>
    </p:titleStyle>
    <p:bodyStyle>
      <a:lvl1pPr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Font typeface="Arial" charset="0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5013" indent="-285750"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SzPct val="80000"/>
        <a:buFont typeface="Arial" charset="0"/>
        <a:buChar char="●"/>
        <a:defRPr sz="2000">
          <a:solidFill>
            <a:schemeClr val="tx1"/>
          </a:solidFill>
          <a:latin typeface="+mn-lt"/>
        </a:defRPr>
      </a:lvl2pPr>
      <a:lvl3pPr marL="1143000" indent="-228600"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SzPct val="80000"/>
        <a:buFont typeface="Arial" charset="0"/>
        <a:buChar char="●"/>
        <a:defRPr sz="2000">
          <a:solidFill>
            <a:srgbClr val="4B63AE"/>
          </a:solidFill>
          <a:latin typeface="+mn-lt"/>
        </a:defRPr>
      </a:lvl3pPr>
      <a:lvl4pPr marL="1498600" indent="-176213"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SzPct val="80000"/>
        <a:buFont typeface="Arial" charset="0"/>
        <a:buChar char="●"/>
        <a:defRPr sz="2000">
          <a:solidFill>
            <a:srgbClr val="4B63AE"/>
          </a:solidFill>
          <a:latin typeface="+mn-lt"/>
        </a:defRPr>
      </a:lvl4pPr>
      <a:lvl5pPr marL="2232025" indent="-228600"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5pPr>
      <a:lvl6pPr marL="2689225" indent="-228600" algn="l" defTabSz="876300" rtl="0" fontAlgn="base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6pPr>
      <a:lvl7pPr marL="3146425" indent="-228600" algn="l" defTabSz="876300" rtl="0" fontAlgn="base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7pPr>
      <a:lvl8pPr marL="3603625" indent="-228600" algn="l" defTabSz="876300" rtl="0" fontAlgn="base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8pPr>
      <a:lvl9pPr marL="4060825" indent="-228600" algn="l" defTabSz="876300" rtl="0" fontAlgn="base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63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9588" y="3895725"/>
            <a:ext cx="44926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6725" y="3213100"/>
            <a:ext cx="45354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заголовка</a:t>
            </a:r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3705225" y="1446213"/>
            <a:ext cx="5435600" cy="1238250"/>
            <a:chOff x="1973" y="1025"/>
            <a:chExt cx="3787" cy="863"/>
          </a:xfrm>
        </p:grpSpPr>
        <p:sp>
          <p:nvSpPr>
            <p:cNvPr id="67589" name="Rectangle 5"/>
            <p:cNvSpPr>
              <a:spLocks noChangeArrowheads="1"/>
            </p:cNvSpPr>
            <p:nvPr/>
          </p:nvSpPr>
          <p:spPr bwMode="auto">
            <a:xfrm>
              <a:off x="1973" y="1025"/>
              <a:ext cx="3787" cy="861"/>
            </a:xfrm>
            <a:prstGeom prst="rect">
              <a:avLst/>
            </a:prstGeom>
            <a:solidFill>
              <a:srgbClr val="1B3F9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baseline="0"/>
            </a:p>
          </p:txBody>
        </p:sp>
        <p:pic>
          <p:nvPicPr>
            <p:cNvPr id="2056" name="Picture 6" descr="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" y="1087"/>
              <a:ext cx="814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591" name="Rectangle 7"/>
            <p:cNvSpPr>
              <a:spLocks noChangeArrowheads="1"/>
            </p:cNvSpPr>
            <p:nvPr/>
          </p:nvSpPr>
          <p:spPr bwMode="auto">
            <a:xfrm rot="10800000">
              <a:off x="5547" y="1025"/>
              <a:ext cx="91" cy="862"/>
            </a:xfrm>
            <a:prstGeom prst="rect">
              <a:avLst/>
            </a:prstGeom>
            <a:solidFill>
              <a:srgbClr val="54B94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2058" name="Picture 8" descr="picture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" y="1027"/>
              <a:ext cx="2607" cy="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593" name="Rectangle 9"/>
            <p:cNvSpPr>
              <a:spLocks noChangeArrowheads="1"/>
            </p:cNvSpPr>
            <p:nvPr/>
          </p:nvSpPr>
          <p:spPr bwMode="auto">
            <a:xfrm rot="10800000">
              <a:off x="5636" y="1025"/>
              <a:ext cx="122" cy="862"/>
            </a:xfrm>
            <a:prstGeom prst="rect">
              <a:avLst/>
            </a:prstGeom>
            <a:solidFill>
              <a:srgbClr val="9AA1D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pic>
        <p:nvPicPr>
          <p:cNvPr id="2053" name="Picture 10" descr="symbol_comp_cro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8"/>
          <a:stretch>
            <a:fillRect/>
          </a:stretch>
        </p:blipFill>
        <p:spPr bwMode="auto">
          <a:xfrm>
            <a:off x="-3175" y="12700"/>
            <a:ext cx="3708400" cy="681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1" descr="titl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69875"/>
            <a:ext cx="30226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9pPr>
    </p:titleStyle>
    <p:bodyStyle>
      <a:lvl1pPr algn="r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823913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2319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3pPr>
      <a:lvl4pPr marL="1639888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exceptions.html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neng.readthedocs.io/ru/latest/" TargetMode="External"/><Relationship Id="rId2" Type="http://schemas.openxmlformats.org/officeDocument/2006/relationships/hyperlink" Target="https://learning-pyth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olyarov.info/books/programming_intro/e2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hg.python.org/cpython/file/3.5/Lib/ipaddress.py" TargetMode="External"/><Relationship Id="rId2" Type="http://schemas.openxmlformats.org/officeDocument/2006/relationships/hyperlink" Target="https://docs.python.org/3/library/ipaddress.html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per.com/" TargetMode="Externa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gexcrossword.com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://pythex.org/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khman-lsk/tasks" TargetMode="Externa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api/orders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xample.com/api/orders/4010" TargetMode="External"/><Relationship Id="rId4" Type="http://schemas.openxmlformats.org/officeDocument/2006/relationships/hyperlink" Target="http://example.com/api/orders/123" TargetMode="Externa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up.binlist.net/%5b0-9%5d%7b8%7d)" TargetMode="External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gModels/yang" TargetMode="Externa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latest/collections/all_plugins.html" TargetMode="External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labs.cisco.com/" TargetMode="External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://devnetapic.cisco.com/" TargetMode="External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boxapic.cisco.com,/" TargetMode="External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api/topology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000/" TargetMode="Externa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180509/" TargetMode="External"/><Relationship Id="rId2" Type="http://schemas.openxmlformats.org/officeDocument/2006/relationships/hyperlink" Target="https://habr.com/ru/articles/179271/" TargetMode="Externa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evandrix/2030615" TargetMode="External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mailto:mk@jet.msk.su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coSystem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uagenetwork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k-99/p4n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mailto:help@jet.su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lyarov.info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aseline="-25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aseline="-25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aseline="-25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aseline="-25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0E0E0B3E-A05C-694E-BF75-F78BD1DAA833}" type="datetime4">
              <a:rPr lang="ru-RU" altLang="en-US" sz="1400" baseline="0">
                <a:solidFill>
                  <a:schemeClr val="bg1"/>
                </a:solidFill>
              </a:rPr>
              <a:pPr eaLnBrk="1" hangingPunct="1"/>
              <a:t>14 марта 2024 г.</a:t>
            </a:fld>
            <a:endParaRPr lang="ru-RU" altLang="en-US" sz="1400" baseline="0">
              <a:solidFill>
                <a:schemeClr val="bg1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Программирование для сетевых инженеров</a:t>
            </a:r>
            <a:endParaRPr lang="en-US" altLang="en-US" dirty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Вводный курс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Общие сведения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200" dirty="0"/>
              <a:t>Среда разработки — </a:t>
            </a:r>
            <a:r>
              <a:rPr lang="en-US" altLang="en-US" sz="2200" dirty="0" err="1"/>
              <a:t>PyCharm</a:t>
            </a:r>
            <a:r>
              <a:rPr lang="ru-RU" altLang="en-US" sz="2200" dirty="0"/>
              <a:t> (последняя версия — 20</a:t>
            </a:r>
            <a:r>
              <a:rPr lang="en-US" altLang="en-US" sz="2200" dirty="0"/>
              <a:t>23</a:t>
            </a:r>
            <a:r>
              <a:rPr lang="ru-RU" altLang="en-US" sz="2200" dirty="0"/>
              <a:t>.</a:t>
            </a:r>
            <a:r>
              <a:rPr lang="en-US" altLang="en-US" sz="2200" dirty="0"/>
              <a:t>3</a:t>
            </a:r>
            <a:r>
              <a:rPr lang="ru-RU" altLang="en-US" sz="2200" dirty="0"/>
              <a:t>.4)</a:t>
            </a:r>
            <a:endParaRPr lang="en-US" altLang="en-US" sz="2200" dirty="0"/>
          </a:p>
          <a:p>
            <a:pPr eaLnBrk="1" hangingPunct="1"/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есть бесплатная версия (</a:t>
            </a:r>
            <a:r>
              <a:rPr lang="en-US" altLang="en-US" sz="2200" dirty="0"/>
              <a:t>Community Edition)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легко ставится, сразу содержит всё нужное</a:t>
            </a:r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просто и быстро интегрируется с </a:t>
            </a:r>
            <a:r>
              <a:rPr lang="en-US" altLang="en-US" sz="2200" dirty="0" err="1"/>
              <a:t>git</a:t>
            </a:r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на всех платформах выглядит почти одинаково</a:t>
            </a:r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имеет встроенный отладчик, с которым в состоянии справиться даже юный </a:t>
            </a:r>
            <a:r>
              <a:rPr lang="ru-RU" altLang="en-US" sz="2200" dirty="0" err="1"/>
              <a:t>падаван</a:t>
            </a:r>
            <a:endParaRPr lang="ru-RU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294582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Исключения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0" y="1203231"/>
            <a:ext cx="374441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Позволяют перепрыгнуть через большой фрагмент кода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Можно передавать управление между разными функциями и модулями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Используются прежде всего для обработки ошибок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Бывают как определяемые программистом (показаны в примере), так и встроенные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Библиотечные функции возвращают массу разнообразных исключений на все случаи жизни — обрабатывать все не обязательно, но бывают полезные</a:t>
            </a: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Без документации здесь никак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23804" y="1196752"/>
            <a:ext cx="4824660" cy="465545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# </a:t>
            </a:r>
            <a:r>
              <a:rPr lang="ru-RU" sz="1200" baseline="0" dirty="0"/>
              <a:t>Определяем пользовательские типы ошибок </a:t>
            </a:r>
          </a:p>
          <a:p>
            <a:r>
              <a:rPr lang="en-US" sz="1200" baseline="0" dirty="0"/>
              <a:t>class Error1(Exception): pass</a:t>
            </a:r>
            <a:endParaRPr lang="ru-RU" sz="1200" baseline="0" dirty="0"/>
          </a:p>
          <a:p>
            <a:r>
              <a:rPr lang="en-US" sz="1200" baseline="0" dirty="0"/>
              <a:t>class Error</a:t>
            </a:r>
            <a:r>
              <a:rPr lang="ru-RU" sz="1200" baseline="0" dirty="0"/>
              <a:t>2</a:t>
            </a:r>
            <a:r>
              <a:rPr lang="en-US" sz="1200" baseline="0" dirty="0"/>
              <a:t>(Exception): pass</a:t>
            </a:r>
            <a:endParaRPr lang="ru-RU" sz="1200" baseline="0" dirty="0"/>
          </a:p>
          <a:p>
            <a:r>
              <a:rPr lang="is-IS" sz="1200" baseline="0" dirty="0"/>
              <a:t>…</a:t>
            </a:r>
            <a:endParaRPr lang="en-US" sz="1200" baseline="0" dirty="0"/>
          </a:p>
          <a:p>
            <a:r>
              <a:rPr lang="en-US" sz="1200" baseline="0" dirty="0"/>
              <a:t>try:</a:t>
            </a:r>
          </a:p>
          <a:p>
            <a:r>
              <a:rPr lang="en-US" sz="1200" baseline="0" dirty="0"/>
              <a:t>   </a:t>
            </a:r>
            <a:r>
              <a:rPr lang="ru-RU" sz="1200" baseline="0" dirty="0"/>
              <a:t> </a:t>
            </a:r>
            <a:r>
              <a:rPr lang="is-IS" sz="1200" baseline="0" dirty="0"/>
              <a:t>…</a:t>
            </a:r>
            <a:endParaRPr lang="en-US" sz="1200" baseline="0" dirty="0"/>
          </a:p>
          <a:p>
            <a:r>
              <a:rPr lang="en-US" sz="1200" baseline="0" dirty="0"/>
              <a:t>    if error:</a:t>
            </a:r>
            <a:endParaRPr lang="ru-RU" sz="1200" baseline="0" dirty="0"/>
          </a:p>
          <a:p>
            <a:r>
              <a:rPr lang="ru-RU" sz="1200" baseline="0" dirty="0"/>
              <a:t>        </a:t>
            </a:r>
            <a:r>
              <a:rPr lang="en-US" sz="1200" baseline="0" dirty="0"/>
              <a:t>raise</a:t>
            </a:r>
            <a:r>
              <a:rPr lang="ru-RU" sz="1200" baseline="0" dirty="0"/>
              <a:t> </a:t>
            </a:r>
            <a:r>
              <a:rPr lang="en-US" sz="1200" baseline="0" dirty="0"/>
              <a:t>Error1()</a:t>
            </a:r>
            <a:r>
              <a:rPr lang="ru-RU" sz="1200" baseline="0" dirty="0"/>
              <a:t> </a:t>
            </a:r>
            <a:r>
              <a:rPr lang="en-US" sz="1200" baseline="0" dirty="0"/>
              <a:t># </a:t>
            </a:r>
            <a:r>
              <a:rPr lang="ru-RU" sz="1200" baseline="0" dirty="0"/>
              <a:t>может вызываться из других модулей</a:t>
            </a:r>
          </a:p>
          <a:p>
            <a:r>
              <a:rPr lang="ru-RU" sz="1200" baseline="0" dirty="0"/>
              <a:t>    </a:t>
            </a:r>
            <a:r>
              <a:rPr lang="is-IS" sz="1200" baseline="0" dirty="0"/>
              <a:t>…</a:t>
            </a:r>
            <a:endParaRPr lang="en-US" sz="1200" baseline="0" dirty="0"/>
          </a:p>
          <a:p>
            <a:r>
              <a:rPr lang="en-US" sz="1200" baseline="0" dirty="0"/>
              <a:t>except  Error1:</a:t>
            </a:r>
          </a:p>
          <a:p>
            <a:r>
              <a:rPr lang="en-US" sz="1200" baseline="0" dirty="0"/>
              <a:t>    print(“</a:t>
            </a:r>
            <a:r>
              <a:rPr lang="ru-RU" sz="1200" baseline="0" dirty="0"/>
              <a:t>Случилась фигня вида </a:t>
            </a:r>
            <a:r>
              <a:rPr lang="en-US" sz="1200" baseline="0" dirty="0"/>
              <a:t>1”</a:t>
            </a:r>
            <a:r>
              <a:rPr lang="ru-RU" sz="1200" baseline="0" dirty="0"/>
              <a:t>)</a:t>
            </a:r>
            <a:endParaRPr lang="en-US" sz="1200" baseline="0" dirty="0"/>
          </a:p>
          <a:p>
            <a:r>
              <a:rPr lang="en-US" sz="1200" baseline="0" dirty="0">
                <a:sym typeface="Wingdings"/>
              </a:rPr>
              <a:t>except Error2:</a:t>
            </a:r>
          </a:p>
          <a:p>
            <a:r>
              <a:rPr lang="en-US" sz="1200" baseline="0" dirty="0">
                <a:sym typeface="Wingdings"/>
              </a:rPr>
              <a:t>    print</a:t>
            </a:r>
            <a:r>
              <a:rPr lang="ru-RU" sz="1200" baseline="0" dirty="0">
                <a:sym typeface="Wingdings"/>
              </a:rPr>
              <a:t>(</a:t>
            </a:r>
            <a:r>
              <a:rPr lang="en-US" sz="1200" baseline="0" dirty="0">
                <a:sym typeface="Wingdings"/>
              </a:rPr>
              <a:t>”</a:t>
            </a:r>
            <a:r>
              <a:rPr lang="ru-RU" sz="1200" baseline="0" dirty="0">
                <a:sym typeface="Wingdings"/>
              </a:rPr>
              <a:t>Случилась фигня вида 2</a:t>
            </a:r>
            <a:r>
              <a:rPr lang="en-US" sz="1200" baseline="0" dirty="0">
                <a:sym typeface="Wingdings"/>
              </a:rPr>
              <a:t>”</a:t>
            </a:r>
            <a:r>
              <a:rPr lang="ru-RU" sz="1200" baseline="0" dirty="0">
                <a:sym typeface="Wingdings"/>
              </a:rPr>
              <a:t>)</a:t>
            </a:r>
          </a:p>
          <a:p>
            <a:r>
              <a:rPr lang="en-US" sz="1200" baseline="0" dirty="0">
                <a:sym typeface="Wingdings"/>
              </a:rPr>
              <a:t>except (Error3, Error4):</a:t>
            </a:r>
          </a:p>
          <a:p>
            <a:r>
              <a:rPr lang="en-US" sz="1200" baseline="0" dirty="0">
                <a:sym typeface="Wingdings"/>
              </a:rPr>
              <a:t>    print</a:t>
            </a:r>
            <a:r>
              <a:rPr lang="ru-RU" sz="1200" baseline="0" dirty="0">
                <a:sym typeface="Wingdings"/>
              </a:rPr>
              <a:t>(</a:t>
            </a:r>
            <a:r>
              <a:rPr lang="en-US" sz="1200" baseline="0" dirty="0">
                <a:sym typeface="Wingdings"/>
              </a:rPr>
              <a:t>”</a:t>
            </a:r>
            <a:r>
              <a:rPr lang="ru-RU" sz="1200" baseline="0" dirty="0">
                <a:sym typeface="Wingdings"/>
              </a:rPr>
              <a:t>Случилась какая-то фигня, вида 3 или 4</a:t>
            </a:r>
            <a:r>
              <a:rPr lang="en-US" sz="1200" baseline="0" dirty="0">
                <a:sym typeface="Wingdings"/>
              </a:rPr>
              <a:t>”</a:t>
            </a:r>
            <a:r>
              <a:rPr lang="ru-RU" sz="1200" baseline="0" dirty="0">
                <a:sym typeface="Wingdings"/>
              </a:rPr>
              <a:t>)</a:t>
            </a:r>
          </a:p>
          <a:p>
            <a:r>
              <a:rPr lang="en-US" sz="1200" baseline="0" dirty="0">
                <a:sym typeface="Wingdings"/>
              </a:rPr>
              <a:t>except:</a:t>
            </a:r>
          </a:p>
          <a:p>
            <a:r>
              <a:rPr lang="en-US" sz="1200" baseline="0" dirty="0">
                <a:sym typeface="Wingdings"/>
              </a:rPr>
              <a:t>    print(“</a:t>
            </a:r>
            <a:r>
              <a:rPr lang="ru-RU" sz="1200" baseline="0" dirty="0">
                <a:sym typeface="Wingdings"/>
              </a:rPr>
              <a:t>Случилась неизвестная фигня</a:t>
            </a:r>
            <a:r>
              <a:rPr lang="en-US" sz="1200" baseline="0" dirty="0">
                <a:sym typeface="Wingdings"/>
              </a:rPr>
              <a:t>”)</a:t>
            </a:r>
          </a:p>
          <a:p>
            <a:r>
              <a:rPr lang="en-US" sz="1200" baseline="0" dirty="0">
                <a:sym typeface="Wingdings"/>
              </a:rPr>
              <a:t>else:</a:t>
            </a:r>
          </a:p>
          <a:p>
            <a:r>
              <a:rPr lang="en-US" sz="1200" baseline="0" dirty="0">
                <a:sym typeface="Wingdings"/>
              </a:rPr>
              <a:t>    print(“</a:t>
            </a:r>
            <a:r>
              <a:rPr lang="ru-RU" sz="1200" baseline="0" dirty="0">
                <a:sym typeface="Wingdings"/>
              </a:rPr>
              <a:t>Фигни не случалось</a:t>
            </a:r>
            <a:r>
              <a:rPr lang="en-US" sz="1200" baseline="0" dirty="0">
                <a:sym typeface="Wingdings"/>
              </a:rPr>
              <a:t>”)</a:t>
            </a:r>
          </a:p>
          <a:p>
            <a:r>
              <a:rPr lang="en-US" sz="1200" baseline="0" dirty="0">
                <a:sym typeface="Wingdings"/>
              </a:rPr>
              <a:t>finally:</a:t>
            </a:r>
          </a:p>
          <a:p>
            <a:r>
              <a:rPr lang="en-US" sz="1200" baseline="0" dirty="0">
                <a:sym typeface="Wingdings"/>
              </a:rPr>
              <a:t>    print(“</a:t>
            </a:r>
            <a:r>
              <a:rPr lang="ru-RU" sz="1200" baseline="0" dirty="0">
                <a:sym typeface="Wingdings"/>
              </a:rPr>
              <a:t>Неважно, случалась ли фигня, мы прорвались</a:t>
            </a:r>
            <a:r>
              <a:rPr lang="en-US" sz="1200" baseline="0" dirty="0">
                <a:sym typeface="Wingdings"/>
              </a:rPr>
              <a:t>”)</a:t>
            </a:r>
            <a:endParaRPr lang="en-US" sz="1200" baseline="0" dirty="0"/>
          </a:p>
          <a:p>
            <a:endParaRPr lang="en-US" sz="1200" baseline="0" dirty="0"/>
          </a:p>
        </p:txBody>
      </p:sp>
      <p:sp>
        <p:nvSpPr>
          <p:cNvPr id="13" name="Rectangle 12"/>
          <p:cNvSpPr/>
          <p:nvPr/>
        </p:nvSpPr>
        <p:spPr>
          <a:xfrm>
            <a:off x="179388" y="5913759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400" baseline="0" dirty="0"/>
              <a:t>Ветви </a:t>
            </a:r>
            <a:r>
              <a:rPr lang="en-US" altLang="en-US" sz="1400" baseline="0" dirty="0"/>
              <a:t>else </a:t>
            </a:r>
            <a:r>
              <a:rPr lang="ru-RU" altLang="en-US" sz="1400" baseline="0" dirty="0"/>
              <a:t>и </a:t>
            </a:r>
            <a:r>
              <a:rPr lang="en-US" altLang="en-US" sz="1400" baseline="0" dirty="0"/>
              <a:t>finally </a:t>
            </a:r>
            <a:r>
              <a:rPr lang="ru-RU" altLang="en-US" sz="1400" baseline="0" dirty="0"/>
              <a:t>не обязательны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6224" y="5910314"/>
            <a:ext cx="5262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aseline="0" dirty="0">
                <a:hlinkClick r:id="rId3"/>
              </a:rPr>
              <a:t>https://docs.python.org/3/library/exceptions.html</a:t>
            </a:r>
            <a:r>
              <a:rPr lang="ru-RU" sz="1800" baseline="0" dirty="0"/>
              <a:t> 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4900379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Сравнение с образцом</a:t>
            </a:r>
            <a:r>
              <a:rPr lang="en-US" altLang="en-US" sz="2400" dirty="0"/>
              <a:t> — </a:t>
            </a:r>
            <a:r>
              <a:rPr lang="ru-RU" altLang="en-US" sz="2400" dirty="0"/>
              <a:t>конструкция </a:t>
            </a:r>
            <a:r>
              <a:rPr lang="en-US" altLang="en-US" sz="2400" dirty="0"/>
              <a:t>match/case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203231"/>
            <a:ext cx="374441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Альтернатива конструкции </a:t>
            </a:r>
            <a:r>
              <a:rPr lang="en-US" altLang="en-US" sz="1800" baseline="0" dirty="0"/>
              <a:t>if/</a:t>
            </a:r>
            <a:r>
              <a:rPr lang="en-US" altLang="en-US" sz="1800" baseline="0" dirty="0" err="1"/>
              <a:t>elif</a:t>
            </a:r>
            <a:r>
              <a:rPr lang="en-US" altLang="en-US" sz="1800" baseline="0" dirty="0"/>
              <a:t>/else</a:t>
            </a: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Появилась в </a:t>
            </a:r>
            <a:r>
              <a:rPr lang="en-US" altLang="en-US" sz="1800" baseline="0" dirty="0"/>
              <a:t>Python 3.10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Синтаксис — интуитивно понятный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Приведен простейший пример для строк, но </a:t>
            </a:r>
            <a:r>
              <a:rPr lang="en-US" altLang="en-US" sz="1800" baseline="0" dirty="0"/>
              <a:t>match/case </a:t>
            </a:r>
            <a:r>
              <a:rPr lang="ru-RU" altLang="en-US" sz="1800" baseline="0" dirty="0"/>
              <a:t>умеет сравнивать самые разные объекты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23804" y="1196752"/>
            <a:ext cx="4824660" cy="374441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>
                <a:solidFill>
                  <a:srgbClr val="080808"/>
                </a:solidFill>
                <a:effectLst/>
              </a:rPr>
              <a:t/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033B3"/>
                </a:solidFill>
                <a:effectLst/>
              </a:rPr>
              <a:t>while True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:</a:t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baseline="0" dirty="0" err="1">
                <a:solidFill>
                  <a:srgbClr val="080808"/>
                </a:solidFill>
                <a:effectLst/>
              </a:rPr>
              <a:t>test_string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 = </a:t>
            </a:r>
            <a:r>
              <a:rPr lang="en-US" sz="1400" baseline="0" dirty="0">
                <a:solidFill>
                  <a:srgbClr val="000080"/>
                </a:solidFill>
                <a:effectLst/>
              </a:rPr>
              <a:t>input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"</a:t>
            </a:r>
            <a:r>
              <a:rPr lang="ru-RU" sz="1400" baseline="0" dirty="0">
                <a:solidFill>
                  <a:srgbClr val="067D17"/>
                </a:solidFill>
                <a:effectLst/>
              </a:rPr>
              <a:t>Введите строку: "</a:t>
            </a:r>
            <a:r>
              <a:rPr lang="ru-RU" sz="1400" baseline="0" dirty="0">
                <a:solidFill>
                  <a:srgbClr val="080808"/>
                </a:solidFill>
                <a:effectLst/>
              </a:rPr>
              <a:t>)</a:t>
            </a:r>
            <a:br>
              <a:rPr lang="ru-RU" sz="1400" baseline="0" dirty="0">
                <a:solidFill>
                  <a:srgbClr val="080808"/>
                </a:solidFill>
                <a:effectLst/>
              </a:rPr>
            </a:br>
            <a:r>
              <a:rPr lang="ru-RU" sz="1400" baseline="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baseline="0" dirty="0">
                <a:solidFill>
                  <a:srgbClr val="0033B3"/>
                </a:solidFill>
                <a:effectLst/>
              </a:rPr>
              <a:t>match </a:t>
            </a:r>
            <a:r>
              <a:rPr lang="en-US" sz="1400" baseline="0" dirty="0" err="1">
                <a:solidFill>
                  <a:srgbClr val="080808"/>
                </a:solidFill>
                <a:effectLst/>
              </a:rPr>
              <a:t>test_string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:</a:t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80808"/>
                </a:solidFill>
                <a:effectLst/>
              </a:rPr>
              <a:t>        </a:t>
            </a:r>
            <a:r>
              <a:rPr lang="en-US" sz="1400" baseline="0" dirty="0">
                <a:solidFill>
                  <a:srgbClr val="0033B3"/>
                </a:solidFill>
                <a:effectLst/>
              </a:rPr>
              <a:t>case 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"one"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:</a:t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sz="1400" baseline="0" dirty="0">
                <a:solidFill>
                  <a:srgbClr val="000080"/>
                </a:solidFill>
                <a:effectLst/>
              </a:rPr>
              <a:t>print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"</a:t>
            </a:r>
            <a:r>
              <a:rPr lang="ru-RU" sz="1400" baseline="0" dirty="0">
                <a:solidFill>
                  <a:srgbClr val="067D17"/>
                </a:solidFill>
                <a:effectLst/>
              </a:rPr>
              <a:t>Введено 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one"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80808"/>
                </a:solidFill>
                <a:effectLst/>
              </a:rPr>
              <a:t>        </a:t>
            </a:r>
            <a:r>
              <a:rPr lang="en-US" sz="1400" baseline="0" dirty="0">
                <a:solidFill>
                  <a:srgbClr val="0033B3"/>
                </a:solidFill>
                <a:effectLst/>
              </a:rPr>
              <a:t>case 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"two"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:</a:t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sz="1400" baseline="0" dirty="0">
                <a:solidFill>
                  <a:srgbClr val="000080"/>
                </a:solidFill>
                <a:effectLst/>
              </a:rPr>
              <a:t>print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"</a:t>
            </a:r>
            <a:r>
              <a:rPr lang="ru-RU" sz="1400" baseline="0" dirty="0">
                <a:solidFill>
                  <a:srgbClr val="067D17"/>
                </a:solidFill>
                <a:effectLst/>
              </a:rPr>
              <a:t>Введено 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two"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80808"/>
                </a:solidFill>
                <a:effectLst/>
              </a:rPr>
              <a:t>        </a:t>
            </a:r>
            <a:r>
              <a:rPr lang="en-US" sz="1400" baseline="0" dirty="0">
                <a:solidFill>
                  <a:srgbClr val="0033B3"/>
                </a:solidFill>
                <a:effectLst/>
              </a:rPr>
              <a:t>case 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"three" 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| 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"four"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:</a:t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sz="1400" baseline="0" dirty="0">
                <a:solidFill>
                  <a:srgbClr val="000080"/>
                </a:solidFill>
                <a:effectLst/>
              </a:rPr>
              <a:t>print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"</a:t>
            </a:r>
            <a:r>
              <a:rPr lang="ru-RU" sz="1400" baseline="0" dirty="0">
                <a:solidFill>
                  <a:srgbClr val="067D17"/>
                </a:solidFill>
                <a:effectLst/>
              </a:rPr>
              <a:t>Введено 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three or four"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80808"/>
                </a:solidFill>
                <a:effectLst/>
              </a:rPr>
              <a:t>        </a:t>
            </a:r>
            <a:r>
              <a:rPr lang="en-US" sz="1400" baseline="0" dirty="0">
                <a:solidFill>
                  <a:srgbClr val="0033B3"/>
                </a:solidFill>
                <a:effectLst/>
              </a:rPr>
              <a:t>case 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_:</a:t>
            </a:r>
            <a:br>
              <a:rPr lang="en-US" sz="1400" baseline="0" dirty="0">
                <a:solidFill>
                  <a:srgbClr val="080808"/>
                </a:solidFill>
                <a:effectLst/>
              </a:rPr>
            </a:br>
            <a:r>
              <a:rPr lang="en-US" sz="1400" baseline="0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sz="1400" baseline="0" dirty="0">
                <a:solidFill>
                  <a:srgbClr val="000080"/>
                </a:solidFill>
                <a:effectLst/>
              </a:rPr>
              <a:t>print</a:t>
            </a:r>
            <a:r>
              <a:rPr lang="en-US" sz="14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baseline="0" dirty="0">
                <a:solidFill>
                  <a:srgbClr val="067D17"/>
                </a:solidFill>
                <a:effectLst/>
              </a:rPr>
              <a:t>"</a:t>
            </a:r>
            <a:r>
              <a:rPr lang="ru-RU" sz="1400" baseline="0" dirty="0">
                <a:solidFill>
                  <a:srgbClr val="067D17"/>
                </a:solidFill>
                <a:effectLst/>
              </a:rPr>
              <a:t>Введено что-то ещё"</a:t>
            </a:r>
            <a:r>
              <a:rPr lang="ru-RU" sz="1400" baseline="0" dirty="0">
                <a:solidFill>
                  <a:srgbClr val="080808"/>
                </a:solidFill>
                <a:effectLst/>
              </a:rPr>
              <a:t>)</a:t>
            </a:r>
            <a:br>
              <a:rPr lang="ru-RU" sz="1400" baseline="0" dirty="0">
                <a:solidFill>
                  <a:srgbClr val="080808"/>
                </a:solidFill>
                <a:effectLst/>
              </a:rPr>
            </a:br>
            <a:endParaRPr lang="ru-RU" sz="1400" baseline="0" dirty="0">
              <a:solidFill>
                <a:srgbClr val="080808"/>
              </a:solidFill>
              <a:effectLst/>
            </a:endParaRPr>
          </a:p>
          <a:p>
            <a:endParaRPr lang="en-US" sz="1800" baseline="0" dirty="0"/>
          </a:p>
          <a:p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37485147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Цикл </a:t>
            </a:r>
            <a:r>
              <a:rPr lang="en-US" altLang="en-US" sz="2400" dirty="0"/>
              <a:t>while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178373"/>
            <a:ext cx="6017716" cy="253865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x = 0</a:t>
            </a:r>
          </a:p>
          <a:p>
            <a:r>
              <a:rPr lang="en-US" sz="1600" baseline="0" dirty="0"/>
              <a:t>while x &lt; 100:</a:t>
            </a:r>
          </a:p>
          <a:p>
            <a:r>
              <a:rPr lang="en-US" sz="1600" baseline="0" dirty="0"/>
              <a:t>    print(“x = %d” % x )</a:t>
            </a:r>
          </a:p>
          <a:p>
            <a:r>
              <a:rPr lang="en-US" sz="1600" baseline="0" dirty="0"/>
              <a:t>    x = x + 1</a:t>
            </a:r>
          </a:p>
          <a:p>
            <a:r>
              <a:rPr lang="en-US" sz="1600" baseline="0" dirty="0">
                <a:sym typeface="Wingdings"/>
              </a:rPr>
              <a:t>else:</a:t>
            </a:r>
          </a:p>
          <a:p>
            <a:r>
              <a:rPr lang="en-US" sz="1600" baseline="0" dirty="0">
                <a:sym typeface="Wingdings"/>
              </a:rPr>
              <a:t>    print(“</a:t>
            </a:r>
            <a:r>
              <a:rPr lang="ru-RU" sz="1600" baseline="0" dirty="0">
                <a:sym typeface="Wingdings"/>
              </a:rPr>
              <a:t>Конец цикла</a:t>
            </a:r>
            <a:r>
              <a:rPr lang="en-US" sz="1600" baseline="0" dirty="0">
                <a:sym typeface="Wingdings"/>
              </a:rPr>
              <a:t>”)</a:t>
            </a:r>
          </a:p>
          <a:p>
            <a:endParaRPr lang="en-US" sz="1600" baseline="0" dirty="0">
              <a:sym typeface="Wingdings"/>
            </a:endParaRPr>
          </a:p>
          <a:p>
            <a:r>
              <a:rPr lang="en-US" sz="1600" baseline="0" dirty="0">
                <a:sym typeface="Wingdings"/>
              </a:rPr>
              <a:t>while x &lt; 100 : x = x + 1; print(“x = %d” % x) # </a:t>
            </a:r>
            <a:r>
              <a:rPr lang="ru-RU" sz="1600" baseline="0" dirty="0">
                <a:sym typeface="Wingdings"/>
              </a:rPr>
              <a:t>Так тоже можно</a:t>
            </a:r>
            <a:endParaRPr lang="en-US" sz="1600" baseline="0" dirty="0"/>
          </a:p>
          <a:p>
            <a:endParaRPr lang="en-US" sz="1600" baseline="0" dirty="0"/>
          </a:p>
        </p:txBody>
      </p:sp>
      <p:sp>
        <p:nvSpPr>
          <p:cNvPr id="10" name="Rectangle 9"/>
          <p:cNvSpPr/>
          <p:nvPr/>
        </p:nvSpPr>
        <p:spPr>
          <a:xfrm>
            <a:off x="210468" y="3933056"/>
            <a:ext cx="4073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Как всегда — отступ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Ветвь </a:t>
            </a:r>
            <a:r>
              <a:rPr lang="en-US" altLang="en-US" sz="1600" baseline="0" dirty="0"/>
              <a:t>else — </a:t>
            </a:r>
            <a:r>
              <a:rPr lang="ru-RU" altLang="en-US" sz="1600" baseline="0" dirty="0"/>
              <a:t>не</a:t>
            </a:r>
            <a:r>
              <a:rPr lang="en-US" altLang="en-US" sz="1600" baseline="0" dirty="0"/>
              <a:t> </a:t>
            </a:r>
            <a:r>
              <a:rPr lang="ru-RU" altLang="en-US" sz="1600" baseline="0" dirty="0"/>
              <a:t>обязательна</a:t>
            </a:r>
          </a:p>
        </p:txBody>
      </p:sp>
    </p:spTree>
    <p:extLst>
      <p:ext uri="{BB962C8B-B14F-4D97-AF65-F5344CB8AC3E}">
        <p14:creationId xmlns:p14="http://schemas.microsoft.com/office/powerpoint/2010/main" val="409492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Собираем всё вместе — пишем программу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4644008" y="1268760"/>
            <a:ext cx="37444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200" baseline="0" dirty="0"/>
              <a:t>Основные моменты</a:t>
            </a:r>
            <a:r>
              <a:rPr lang="en-US" altLang="en-US" sz="1200" baseline="0" dirty="0"/>
              <a:t>:</a:t>
            </a: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Программа печатает таблицу квадратов чисел от 1 до 20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Числа классифицируются простейшим образом — помечаются цветами те, которые делятся на 2, на 3 и на 5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Используются консольные </a:t>
            </a:r>
            <a:r>
              <a:rPr lang="en-US" altLang="en-US" sz="1200" baseline="0" dirty="0"/>
              <a:t>ESC-</a:t>
            </a:r>
            <a:r>
              <a:rPr lang="ru-RU" altLang="en-US" sz="1200" baseline="0" dirty="0"/>
              <a:t>последовательности. В </a:t>
            </a:r>
            <a:r>
              <a:rPr lang="en-US" altLang="en-US" sz="1200" baseline="0" dirty="0" err="1"/>
              <a:t>PyCharm</a:t>
            </a:r>
            <a:r>
              <a:rPr lang="en-US" altLang="en-US" sz="1200" baseline="0" dirty="0"/>
              <a:t> </a:t>
            </a:r>
            <a:r>
              <a:rPr lang="ru-RU" altLang="en-US" sz="1200" baseline="0" dirty="0"/>
              <a:t>работают, в терминалах </a:t>
            </a:r>
            <a:r>
              <a:rPr lang="en-US" altLang="en-US" sz="1200" baseline="0" dirty="0"/>
              <a:t>Mac/Linux </a:t>
            </a:r>
            <a:r>
              <a:rPr lang="ru-RU" altLang="en-US" sz="1200" baseline="0" dirty="0"/>
              <a:t>работают, в </a:t>
            </a:r>
            <a:r>
              <a:rPr lang="en-US" altLang="en-US" sz="1200" baseline="0" dirty="0"/>
              <a:t>Windows — </a:t>
            </a:r>
            <a:r>
              <a:rPr lang="ru-RU" altLang="en-US" sz="1200" baseline="0" dirty="0"/>
              <a:t>работают начиная с версии 10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Циклы могут быть вложенными — не для всех очевидный факт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Переменная </a:t>
            </a:r>
            <a:r>
              <a:rPr lang="en-US" altLang="en-US" sz="1200" baseline="0" dirty="0" err="1"/>
              <a:t>i</a:t>
            </a:r>
            <a:r>
              <a:rPr lang="en-US" altLang="en-US" sz="1200" baseline="0" dirty="0"/>
              <a:t> </a:t>
            </a:r>
            <a:r>
              <a:rPr lang="ru-RU" altLang="en-US" sz="1200" baseline="0" dirty="0"/>
              <a:t>в теле программы и в функции </a:t>
            </a:r>
            <a:r>
              <a:rPr lang="en-US" altLang="en-US" sz="1200" baseline="0" dirty="0"/>
              <a:t>classify — </a:t>
            </a:r>
            <a:r>
              <a:rPr lang="ru-RU" altLang="en-US" sz="1200" baseline="0" dirty="0"/>
              <a:t>две разных переменных (концепция пространств имён)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Форматирование по образцу — пример с разными типами аргументов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Короткая форма инкремента</a:t>
            </a:r>
            <a:r>
              <a:rPr lang="en-US" altLang="en-US" sz="1200" baseline="0" dirty="0"/>
              <a:t>: </a:t>
            </a:r>
            <a:r>
              <a:rPr lang="en-US" altLang="en-US" sz="1200" baseline="0" dirty="0" err="1"/>
              <a:t>i</a:t>
            </a:r>
            <a:r>
              <a:rPr lang="en-US" altLang="en-US" sz="1200" baseline="0" dirty="0"/>
              <a:t> += 1 </a:t>
            </a:r>
            <a:r>
              <a:rPr lang="ru-RU" altLang="en-US" sz="1200" baseline="0" dirty="0"/>
              <a:t>то же самое, что</a:t>
            </a:r>
            <a:r>
              <a:rPr lang="en-US" altLang="en-US" sz="1200" baseline="0" dirty="0"/>
              <a:t> </a:t>
            </a:r>
            <a:r>
              <a:rPr lang="en-US" altLang="en-US" sz="1200" baseline="0" dirty="0" err="1"/>
              <a:t>i</a:t>
            </a:r>
            <a:r>
              <a:rPr lang="en-US" altLang="en-US" sz="1200" baseline="0" dirty="0"/>
              <a:t> = </a:t>
            </a:r>
            <a:r>
              <a:rPr lang="en-US" altLang="en-US" sz="1200" baseline="0" dirty="0" err="1"/>
              <a:t>i</a:t>
            </a:r>
            <a:r>
              <a:rPr lang="en-US" altLang="en-US" sz="1200" baseline="0" dirty="0"/>
              <a:t> + 1</a:t>
            </a:r>
            <a:endParaRPr lang="ru-RU" altLang="en-US" sz="12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388" y="1268760"/>
            <a:ext cx="4320604" cy="48965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i="1" baseline="0" dirty="0"/>
              <a:t>#!/</a:t>
            </a:r>
            <a:r>
              <a:rPr lang="en-US" sz="1400" i="1" baseline="0" dirty="0" err="1"/>
              <a:t>usr</a:t>
            </a:r>
            <a:r>
              <a:rPr lang="en-US" sz="1400" i="1" baseline="0" dirty="0"/>
              <a:t>/local/bin/python3</a:t>
            </a:r>
            <a:br>
              <a:rPr lang="en-US" sz="1400" i="1" baseline="0" dirty="0"/>
            </a:br>
            <a:r>
              <a:rPr lang="en-US" sz="1400" i="1" baseline="0" dirty="0"/>
              <a:t/>
            </a:r>
            <a:br>
              <a:rPr lang="en-US" sz="1400" i="1" baseline="0" dirty="0"/>
            </a:b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classify(</a:t>
            </a:r>
            <a:r>
              <a:rPr lang="en-US" sz="1400" baseline="0" dirty="0" err="1"/>
              <a:t>i</a:t>
            </a:r>
            <a:r>
              <a:rPr lang="en-US" sz="1400" baseline="0" dirty="0"/>
              <a:t>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if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2):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"43"</a:t>
            </a:r>
            <a:br>
              <a:rPr lang="en-US" sz="1400" b="1" baseline="0" dirty="0"/>
            </a:br>
            <a:r>
              <a:rPr lang="en-US" sz="1400" b="1" baseline="0" dirty="0"/>
              <a:t>    </a:t>
            </a:r>
            <a:r>
              <a:rPr lang="en-US" sz="1400" b="1" baseline="0" dirty="0" err="1"/>
              <a:t>elif</a:t>
            </a:r>
            <a:r>
              <a:rPr lang="en-US" sz="1400" b="1" baseline="0" dirty="0"/>
              <a:t>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3):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"45"</a:t>
            </a:r>
            <a:br>
              <a:rPr lang="en-US" sz="1400" b="1" baseline="0" dirty="0"/>
            </a:br>
            <a:r>
              <a:rPr lang="en-US" sz="1400" b="1" baseline="0" dirty="0"/>
              <a:t>    </a:t>
            </a:r>
            <a:r>
              <a:rPr lang="en-US" sz="1400" b="1" baseline="0" dirty="0" err="1"/>
              <a:t>elif</a:t>
            </a:r>
            <a:r>
              <a:rPr lang="en-US" sz="1400" b="1" baseline="0" dirty="0"/>
              <a:t>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5):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"46"</a:t>
            </a:r>
            <a:br>
              <a:rPr lang="en-US" sz="1400" b="1" baseline="0" dirty="0"/>
            </a:br>
            <a:r>
              <a:rPr lang="en-US" sz="1400" b="1" baseline="0" dirty="0"/>
              <a:t>    else</a:t>
            </a:r>
            <a:r>
              <a:rPr lang="en-US" sz="1400" baseline="0" dirty="0"/>
              <a:t>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"42"</a:t>
            </a:r>
            <a:br>
              <a:rPr lang="en-US" sz="1400" b="1" baseline="0" dirty="0"/>
            </a:br>
            <a:r>
              <a:rPr lang="en-US" sz="1400" b="1" baseline="0" dirty="0"/>
              <a:t/>
            </a:r>
            <a:br>
              <a:rPr lang="en-US" sz="1400" b="1" baseline="0" dirty="0"/>
            </a:br>
            <a:r>
              <a:rPr lang="en-US" sz="1400" baseline="0" dirty="0" err="1"/>
              <a:t>i</a:t>
            </a:r>
            <a:r>
              <a:rPr lang="en-US" sz="1400" baseline="0" dirty="0"/>
              <a:t> = 1</a:t>
            </a:r>
            <a:br>
              <a:rPr lang="en-US" sz="1400" baseline="0" dirty="0"/>
            </a:br>
            <a:r>
              <a:rPr lang="en-US" sz="1400" baseline="0" dirty="0"/>
              <a:t/>
            </a:r>
            <a:br>
              <a:rPr lang="en-US" sz="1400" baseline="0" dirty="0"/>
            </a:br>
            <a:r>
              <a:rPr lang="en-US" sz="1400" b="1" baseline="0" dirty="0"/>
              <a:t>while </a:t>
            </a:r>
            <a:r>
              <a:rPr lang="en-US" sz="1400" baseline="0" dirty="0" err="1"/>
              <a:t>i</a:t>
            </a:r>
            <a:r>
              <a:rPr lang="en-US" sz="1400" baseline="0" dirty="0"/>
              <a:t> &lt;= 20:</a:t>
            </a:r>
            <a:br>
              <a:rPr lang="en-US" sz="1400" baseline="0" dirty="0"/>
            </a:br>
            <a:r>
              <a:rPr lang="en-US" sz="1400" baseline="0" dirty="0"/>
              <a:t>    j = 1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while </a:t>
            </a:r>
            <a:r>
              <a:rPr lang="en-US" sz="1400" baseline="0" dirty="0"/>
              <a:t>j &lt;= 20:</a:t>
            </a:r>
            <a:br>
              <a:rPr lang="en-US" sz="1400" baseline="0" dirty="0"/>
            </a:br>
            <a:r>
              <a:rPr lang="en-US" sz="1400" baseline="0" dirty="0"/>
              <a:t>        print(</a:t>
            </a:r>
            <a:r>
              <a:rPr lang="en-US" sz="1400" b="1" baseline="0" dirty="0"/>
              <a:t>"\x1b[%sm%4d\x1b[39m" </a:t>
            </a:r>
            <a:r>
              <a:rPr lang="en-US" sz="1400" baseline="0" dirty="0"/>
              <a:t>% </a:t>
            </a:r>
            <a:r>
              <a:rPr lang="ru-RU" sz="1400" baseline="0" dirty="0"/>
              <a:t>\</a:t>
            </a:r>
          </a:p>
          <a:p>
            <a:r>
              <a:rPr lang="ru-RU" sz="1400" baseline="0" dirty="0"/>
              <a:t>	</a:t>
            </a:r>
            <a:r>
              <a:rPr lang="en-US" sz="1400" baseline="0" dirty="0"/>
              <a:t>(classify(</a:t>
            </a:r>
            <a:r>
              <a:rPr lang="en-US" sz="1400" baseline="0" dirty="0" err="1"/>
              <a:t>i</a:t>
            </a:r>
            <a:r>
              <a:rPr lang="en-US" sz="1400" baseline="0" dirty="0"/>
              <a:t> * j), </a:t>
            </a:r>
            <a:r>
              <a:rPr lang="en-US" sz="1400" baseline="0" dirty="0" err="1"/>
              <a:t>i</a:t>
            </a:r>
            <a:r>
              <a:rPr lang="en-US" sz="1400" baseline="0" dirty="0"/>
              <a:t> * j), end=</a:t>
            </a:r>
            <a:r>
              <a:rPr lang="en-US" sz="1400" b="1" baseline="0" dirty="0"/>
              <a:t>""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aseline="0" dirty="0"/>
              <a:t>        j += 1</a:t>
            </a:r>
            <a:br>
              <a:rPr lang="en-US" sz="1400" baseline="0" dirty="0"/>
            </a:br>
            <a:r>
              <a:rPr lang="en-US" sz="1400" baseline="0" dirty="0"/>
              <a:t>    print(</a:t>
            </a:r>
            <a:r>
              <a:rPr lang="en-US" sz="1400" b="1" baseline="0" dirty="0"/>
              <a:t>""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aseline="0" dirty="0" err="1"/>
              <a:t>i</a:t>
            </a:r>
            <a:r>
              <a:rPr lang="en-US" sz="1400" baseline="0" dirty="0"/>
              <a:t> += 1</a:t>
            </a:r>
            <a:br>
              <a:rPr lang="en-US" sz="1400" baseline="0" dirty="0"/>
            </a:br>
            <a:r>
              <a:rPr lang="en-US" sz="1400" baseline="0" dirty="0"/>
              <a:t/>
            </a:r>
            <a:br>
              <a:rPr lang="en-US" sz="1400" baseline="0" dirty="0"/>
            </a:br>
            <a:endParaRPr 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21037940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Цикл </a:t>
            </a:r>
            <a:r>
              <a:rPr lang="en-US" altLang="en-US" sz="2400" dirty="0"/>
              <a:t>for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178373"/>
            <a:ext cx="5225628" cy="223224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L = [1, 2, 17, 50, 40]</a:t>
            </a:r>
          </a:p>
          <a:p>
            <a:endParaRPr lang="en-US" sz="1600" baseline="0" dirty="0"/>
          </a:p>
          <a:p>
            <a:r>
              <a:rPr lang="en-US" sz="1600" baseline="0" dirty="0"/>
              <a:t>for x in L:</a:t>
            </a:r>
          </a:p>
          <a:p>
            <a:r>
              <a:rPr lang="en-US" sz="1600" baseline="0" dirty="0"/>
              <a:t>    print(x)</a:t>
            </a:r>
          </a:p>
          <a:p>
            <a:r>
              <a:rPr lang="en-US" sz="1600" baseline="0" dirty="0"/>
              <a:t>else:</a:t>
            </a:r>
          </a:p>
          <a:p>
            <a:r>
              <a:rPr lang="en-US" sz="1600" baseline="0" dirty="0">
                <a:sym typeface="Wingdings"/>
              </a:rPr>
              <a:t>    print(“</a:t>
            </a:r>
            <a:r>
              <a:rPr lang="ru-RU" sz="1600" baseline="0" dirty="0">
                <a:sym typeface="Wingdings"/>
              </a:rPr>
              <a:t>Конец цикла</a:t>
            </a:r>
            <a:r>
              <a:rPr lang="en-US" sz="1600" baseline="0" dirty="0">
                <a:sym typeface="Wingdings"/>
              </a:rPr>
              <a:t>”)</a:t>
            </a:r>
            <a:endParaRPr lang="en-US" sz="1600" baseline="0" dirty="0"/>
          </a:p>
          <a:p>
            <a:endParaRPr lang="en-US" sz="1600" baseline="0" dirty="0"/>
          </a:p>
        </p:txBody>
      </p:sp>
      <p:sp>
        <p:nvSpPr>
          <p:cNvPr id="10" name="Rectangle 9"/>
          <p:cNvSpPr/>
          <p:nvPr/>
        </p:nvSpPr>
        <p:spPr>
          <a:xfrm>
            <a:off x="210468" y="3736505"/>
            <a:ext cx="59457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Как всегда — отступ</a:t>
            </a: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Ветвь </a:t>
            </a:r>
            <a:r>
              <a:rPr lang="en-US" altLang="en-US" sz="1600" baseline="0" dirty="0"/>
              <a:t>else — </a:t>
            </a:r>
            <a:r>
              <a:rPr lang="ru-RU" altLang="en-US" sz="1600" baseline="0" dirty="0"/>
              <a:t>не</a:t>
            </a:r>
            <a:r>
              <a:rPr lang="en-US" altLang="en-US" sz="1600" baseline="0" dirty="0"/>
              <a:t> </a:t>
            </a:r>
            <a:r>
              <a:rPr lang="ru-RU" altLang="en-US" sz="1600" baseline="0" dirty="0"/>
              <a:t>обязательна</a:t>
            </a: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Переменной </a:t>
            </a:r>
            <a:r>
              <a:rPr lang="en-US" altLang="en-US" sz="1600" baseline="0" dirty="0"/>
              <a:t>x </a:t>
            </a:r>
            <a:r>
              <a:rPr lang="ru-RU" altLang="en-US" sz="1600" baseline="0" dirty="0"/>
              <a:t>последовательно присваиваются все значения из списка </a:t>
            </a:r>
            <a:r>
              <a:rPr lang="en-US" altLang="en-US" sz="1600" baseline="0" dirty="0"/>
              <a:t>L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600" baseline="0" dirty="0"/>
              <a:t>L — </a:t>
            </a:r>
            <a:r>
              <a:rPr lang="ru-RU" altLang="en-US" sz="1600" baseline="0" dirty="0"/>
              <a:t>любой итерируемый объект, не обязательно список (во втором примере — строка)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868144" y="3736505"/>
            <a:ext cx="3096344" cy="163671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S = “This is a string”</a:t>
            </a:r>
          </a:p>
          <a:p>
            <a:endParaRPr lang="ru-RU" sz="1600" baseline="0" dirty="0"/>
          </a:p>
          <a:p>
            <a:r>
              <a:rPr lang="en-US" sz="1600" baseline="0" dirty="0"/>
              <a:t> # </a:t>
            </a:r>
            <a:r>
              <a:rPr lang="ru-RU" sz="1600" baseline="0" dirty="0"/>
              <a:t>Печатаем символы строки</a:t>
            </a:r>
            <a:endParaRPr lang="en-US" sz="1600" baseline="0" dirty="0"/>
          </a:p>
          <a:p>
            <a:r>
              <a:rPr lang="en-US" sz="1600" baseline="0" dirty="0"/>
              <a:t>for x in S:</a:t>
            </a:r>
          </a:p>
          <a:p>
            <a:r>
              <a:rPr lang="en-US" sz="1600" baseline="0" dirty="0"/>
              <a:t>    print(x)</a:t>
            </a:r>
          </a:p>
        </p:txBody>
      </p:sp>
    </p:spTree>
    <p:extLst>
      <p:ext uri="{BB962C8B-B14F-4D97-AF65-F5344CB8AC3E}">
        <p14:creationId xmlns:p14="http://schemas.microsoft.com/office/powerpoint/2010/main" val="10588592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Итерируемые объекты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0"/>
            <a:ext cx="82810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Объект (в </a:t>
            </a:r>
            <a:r>
              <a:rPr lang="en-US" altLang="en-US" sz="2000" baseline="0" dirty="0"/>
              <a:t>Python </a:t>
            </a:r>
            <a:r>
              <a:rPr lang="ru-RU" altLang="en-US" sz="2000" baseline="0" dirty="0"/>
              <a:t>всё — объект, вы помните?), из которого последовательными обращениями можно по одному выбирать структурные элементы, называется </a:t>
            </a:r>
            <a:r>
              <a:rPr lang="ru-RU" altLang="en-US" sz="2000" baseline="0" dirty="0">
                <a:solidFill>
                  <a:srgbClr val="FF0000"/>
                </a:solidFill>
              </a:rPr>
              <a:t>итерируемым объектом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Примеры итерируемых объектов:</a:t>
            </a:r>
          </a:p>
          <a:p>
            <a:pPr algn="l" eaLnBrk="1" hangingPunct="1"/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последовательности, «физически существующие» в памяти компьютера (списки, кортежи, строки)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виртуальные последовательности — при создании не резервируют память, возвращают очередное значение при каждом обращении, пример — конструкция </a:t>
            </a:r>
            <a:r>
              <a:rPr lang="en-US" altLang="en-US" sz="2000" baseline="0" dirty="0"/>
              <a:t>range</a:t>
            </a:r>
            <a:r>
              <a:rPr lang="ru-RU" altLang="en-US" sz="2000" baseline="0" dirty="0"/>
              <a:t> (следующий слайд)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любые другие сущности, умеющие возвращать следующий элемент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1037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Конструкция </a:t>
            </a:r>
            <a:r>
              <a:rPr lang="en-US" altLang="en-US" sz="2400" dirty="0"/>
              <a:t>range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388" y="1268760"/>
            <a:ext cx="51126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Объект типа </a:t>
            </a:r>
            <a:r>
              <a:rPr lang="en-US" altLang="en-US" sz="1400" baseline="0" dirty="0"/>
              <a:t>range — </a:t>
            </a:r>
            <a:r>
              <a:rPr lang="ru-RU" altLang="en-US" sz="1400" baseline="0" dirty="0"/>
              <a:t>простейший виртуальный итерируемый объект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При каждом обращении возвращает следующее число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Первое число в скобках — будет возвращено при обращении по индексу </a:t>
            </a:r>
            <a:r>
              <a:rPr lang="en-US" altLang="en-US" sz="1400" baseline="0" dirty="0"/>
              <a:t>[0]</a:t>
            </a: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Второе число — количество возвращаемых элементов (индексы нумеруются с нуля, поэтому максимально допустимый индекс — на единицу меньше)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Третье число (необязательное) — шаг, по умолчанию равен единице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В примере — преобразуем объект </a:t>
            </a:r>
            <a:r>
              <a:rPr lang="en-US" altLang="en-US" sz="1400" baseline="0" dirty="0"/>
              <a:t>range </a:t>
            </a:r>
            <a:r>
              <a:rPr lang="ru-RU" altLang="en-US" sz="1400" baseline="0" dirty="0"/>
              <a:t>в список (только для того, чтобы вывести на экран)</a:t>
            </a: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Последний пример — сокращенная форма, с единственным аргументом (количеством элементов)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580112" y="1285900"/>
            <a:ext cx="3096344" cy="3943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800" baseline="0" dirty="0"/>
              <a:t>&gt;&gt;&gt; range(0, 5)[3]</a:t>
            </a:r>
            <a:endParaRPr lang="ru-RU" sz="1800" baseline="0" dirty="0"/>
          </a:p>
          <a:p>
            <a:r>
              <a:rPr lang="pt-BR" sz="1800" baseline="0" dirty="0"/>
              <a:t>3</a:t>
            </a:r>
            <a:endParaRPr lang="ru-RU" sz="1800" baseline="0" dirty="0"/>
          </a:p>
          <a:p>
            <a:r>
              <a:rPr lang="en-US" sz="1800" baseline="0" dirty="0"/>
              <a:t>&gt;&gt;&gt; type(range(0,</a:t>
            </a:r>
            <a:r>
              <a:rPr lang="ru-RU" sz="1800" baseline="0" dirty="0"/>
              <a:t> </a:t>
            </a:r>
            <a:r>
              <a:rPr lang="en-US" sz="1800" baseline="0" dirty="0"/>
              <a:t>3))</a:t>
            </a:r>
          </a:p>
          <a:p>
            <a:r>
              <a:rPr lang="en-US" sz="1800" baseline="0" dirty="0"/>
              <a:t>&lt;class 'range'&gt;</a:t>
            </a:r>
          </a:p>
          <a:p>
            <a:r>
              <a:rPr lang="en-US" sz="1800" baseline="0" dirty="0"/>
              <a:t>&gt;&gt;&gt; </a:t>
            </a:r>
          </a:p>
          <a:p>
            <a:r>
              <a:rPr lang="en-US" sz="1800" baseline="0" dirty="0"/>
              <a:t>&gt;&gt;&gt; list(range(0, 5))</a:t>
            </a:r>
            <a:endParaRPr lang="ru-RU" sz="1800" baseline="0" dirty="0"/>
          </a:p>
          <a:p>
            <a:r>
              <a:rPr lang="en-US" sz="1800" baseline="0" dirty="0"/>
              <a:t>[0, 1, 2, 3, 4]</a:t>
            </a:r>
            <a:endParaRPr lang="ru-RU" sz="1800" baseline="0" dirty="0"/>
          </a:p>
          <a:p>
            <a:r>
              <a:rPr lang="en-US" sz="1800" baseline="0" dirty="0"/>
              <a:t>&gt;&gt;&gt; list(range(0, 10, 2))</a:t>
            </a:r>
            <a:endParaRPr lang="ru-RU" sz="1800" baseline="0" dirty="0"/>
          </a:p>
          <a:p>
            <a:r>
              <a:rPr lang="en-US" sz="1800" baseline="0" dirty="0"/>
              <a:t>[0, 2, 4, 6, 8]</a:t>
            </a:r>
            <a:endParaRPr lang="ru-RU" sz="1800" baseline="0" dirty="0"/>
          </a:p>
          <a:p>
            <a:r>
              <a:rPr lang="en-US" sz="1800" baseline="0" dirty="0"/>
              <a:t>&gt;&gt;&gt; list(range(3))</a:t>
            </a:r>
          </a:p>
          <a:p>
            <a:r>
              <a:rPr lang="en-US" sz="1800" baseline="0" dirty="0"/>
              <a:t>[0, 1, 2]</a:t>
            </a:r>
          </a:p>
          <a:p>
            <a:r>
              <a:rPr lang="en-US" sz="1800" baseline="0" dirty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4082456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Предыдущая программа в варианте с </a:t>
            </a:r>
            <a:r>
              <a:rPr lang="en-US" altLang="en-US" sz="2400" dirty="0"/>
              <a:t>for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4644008" y="1268760"/>
            <a:ext cx="37444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600" baseline="0" dirty="0"/>
              <a:t>Основные моменты</a:t>
            </a:r>
            <a:r>
              <a:rPr lang="en-US" altLang="en-US" sz="1600" baseline="0" dirty="0"/>
              <a:t>:</a:t>
            </a:r>
            <a:endParaRPr lang="ru-RU" altLang="en-US" sz="1600" baseline="0" dirty="0"/>
          </a:p>
          <a:p>
            <a:pPr algn="l" eaLnBrk="1" hangingPunct="1"/>
            <a:endParaRPr lang="ru-RU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Нет необходимости заранее инициализировать переменные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Нет необходимости заботиться об инкременте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388" y="1268760"/>
            <a:ext cx="4104580" cy="453650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i="1" baseline="0" dirty="0"/>
              <a:t>#!/</a:t>
            </a:r>
            <a:r>
              <a:rPr lang="en-US" sz="1400" i="1" baseline="0" dirty="0" err="1"/>
              <a:t>usr</a:t>
            </a:r>
            <a:r>
              <a:rPr lang="en-US" sz="1400" i="1" baseline="0" dirty="0"/>
              <a:t>/local/bin/python3</a:t>
            </a:r>
            <a:br>
              <a:rPr lang="en-US" sz="1400" i="1" baseline="0" dirty="0"/>
            </a:br>
            <a:r>
              <a:rPr lang="en-US" sz="1400" i="1" baseline="0" dirty="0"/>
              <a:t/>
            </a:r>
            <a:br>
              <a:rPr lang="en-US" sz="1400" i="1" baseline="0" dirty="0"/>
            </a:b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classify(</a:t>
            </a:r>
            <a:r>
              <a:rPr lang="en-US" sz="1400" baseline="0" dirty="0" err="1"/>
              <a:t>i</a:t>
            </a:r>
            <a:r>
              <a:rPr lang="en-US" sz="1400" baseline="0" dirty="0"/>
              <a:t>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if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2):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"43"</a:t>
            </a:r>
            <a:br>
              <a:rPr lang="en-US" sz="1400" b="1" baseline="0" dirty="0"/>
            </a:br>
            <a:r>
              <a:rPr lang="en-US" sz="1400" b="1" baseline="0" dirty="0"/>
              <a:t>    </a:t>
            </a:r>
            <a:r>
              <a:rPr lang="en-US" sz="1400" b="1" baseline="0" dirty="0" err="1"/>
              <a:t>elif</a:t>
            </a:r>
            <a:r>
              <a:rPr lang="en-US" sz="1400" b="1" baseline="0" dirty="0"/>
              <a:t>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3):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"45"</a:t>
            </a:r>
            <a:br>
              <a:rPr lang="en-US" sz="1400" b="1" baseline="0" dirty="0"/>
            </a:br>
            <a:r>
              <a:rPr lang="en-US" sz="1400" b="1" baseline="0" dirty="0"/>
              <a:t>    </a:t>
            </a:r>
            <a:r>
              <a:rPr lang="en-US" sz="1400" b="1" baseline="0" dirty="0" err="1"/>
              <a:t>elif</a:t>
            </a:r>
            <a:r>
              <a:rPr lang="en-US" sz="1400" b="1" baseline="0" dirty="0"/>
              <a:t>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5):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"46"</a:t>
            </a:r>
            <a:br>
              <a:rPr lang="en-US" sz="1400" b="1" baseline="0" dirty="0"/>
            </a:br>
            <a:r>
              <a:rPr lang="en-US" sz="1400" b="1" baseline="0" dirty="0"/>
              <a:t>    else</a:t>
            </a:r>
            <a:r>
              <a:rPr lang="en-US" sz="1400" baseline="0" dirty="0"/>
              <a:t>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"42"</a:t>
            </a:r>
            <a:br>
              <a:rPr lang="en-US" sz="1400" b="1" baseline="0" dirty="0"/>
            </a:br>
            <a:r>
              <a:rPr lang="en-US" sz="1400" b="1" baseline="0" dirty="0"/>
              <a:t/>
            </a:r>
            <a:br>
              <a:rPr lang="en-US" sz="1400" b="1" baseline="0" dirty="0"/>
            </a:br>
            <a:r>
              <a:rPr lang="en-US" sz="1400" b="1" baseline="0" dirty="0"/>
              <a:t>for </a:t>
            </a:r>
            <a:r>
              <a:rPr lang="en-US" sz="1400" baseline="0" dirty="0" err="1"/>
              <a:t>i</a:t>
            </a:r>
            <a:r>
              <a:rPr lang="en-US" sz="1400" baseline="0" dirty="0"/>
              <a:t> </a:t>
            </a:r>
            <a:r>
              <a:rPr lang="en-US" sz="1400" b="1" baseline="0" dirty="0"/>
              <a:t>in </a:t>
            </a:r>
            <a:r>
              <a:rPr lang="en-US" sz="1400" baseline="0" dirty="0"/>
              <a:t>range(1, 21):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for </a:t>
            </a:r>
            <a:r>
              <a:rPr lang="en-US" sz="1400" baseline="0" dirty="0"/>
              <a:t>j </a:t>
            </a:r>
            <a:r>
              <a:rPr lang="en-US" sz="1400" b="1" baseline="0" dirty="0"/>
              <a:t>in </a:t>
            </a:r>
            <a:r>
              <a:rPr lang="en-US" sz="1400" baseline="0" dirty="0"/>
              <a:t>range(1, 21):</a:t>
            </a:r>
            <a:br>
              <a:rPr lang="en-US" sz="1400" baseline="0" dirty="0"/>
            </a:br>
            <a:r>
              <a:rPr lang="en-US" sz="1400" baseline="0" dirty="0"/>
              <a:t>        print(</a:t>
            </a:r>
            <a:r>
              <a:rPr lang="en-US" sz="1400" b="1" baseline="0" dirty="0"/>
              <a:t>"\x1b[%sm%4d\x1b[39m" </a:t>
            </a:r>
            <a:r>
              <a:rPr lang="en-US" sz="1400" baseline="0" dirty="0"/>
              <a:t>%</a:t>
            </a:r>
            <a:r>
              <a:rPr lang="ru-RU" sz="1400" baseline="0" dirty="0"/>
              <a:t> \</a:t>
            </a:r>
            <a:r>
              <a:rPr lang="en-US" sz="1400" baseline="0" dirty="0"/>
              <a:t> </a:t>
            </a:r>
            <a:r>
              <a:rPr lang="ru-RU" sz="1400" baseline="0" dirty="0"/>
              <a:t>	</a:t>
            </a:r>
            <a:r>
              <a:rPr lang="en-US" sz="1400" baseline="0" dirty="0"/>
              <a:t>(classify(</a:t>
            </a:r>
            <a:r>
              <a:rPr lang="en-US" sz="1400" baseline="0" dirty="0" err="1"/>
              <a:t>i</a:t>
            </a:r>
            <a:r>
              <a:rPr lang="en-US" sz="1400" baseline="0" dirty="0"/>
              <a:t> * j), </a:t>
            </a:r>
            <a:r>
              <a:rPr lang="en-US" sz="1400" baseline="0" dirty="0" err="1"/>
              <a:t>i</a:t>
            </a:r>
            <a:r>
              <a:rPr lang="en-US" sz="1400" baseline="0" dirty="0"/>
              <a:t> * j), end=</a:t>
            </a:r>
            <a:r>
              <a:rPr lang="en-US" sz="1400" b="1" baseline="0" dirty="0"/>
              <a:t>""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aseline="0" dirty="0"/>
              <a:t>    print(</a:t>
            </a:r>
            <a:r>
              <a:rPr lang="en-US" sz="1400" b="1" baseline="0" dirty="0"/>
              <a:t>""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endParaRPr lang="en-US" sz="1400" baseline="0" dirty="0"/>
          </a:p>
        </p:txBody>
      </p:sp>
      <p:sp>
        <p:nvSpPr>
          <p:cNvPr id="7" name="Rectangle 6"/>
          <p:cNvSpPr/>
          <p:nvPr/>
        </p:nvSpPr>
        <p:spPr>
          <a:xfrm>
            <a:off x="4644008" y="3537012"/>
            <a:ext cx="42986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400" i="1" baseline="0" dirty="0"/>
              <a:t>Замечание</a:t>
            </a:r>
            <a:r>
              <a:rPr lang="ru-RU" altLang="en-US" sz="1400" baseline="0" dirty="0"/>
              <a:t>: в </a:t>
            </a:r>
            <a:r>
              <a:rPr lang="en-US" altLang="en-US" sz="1400" baseline="0" dirty="0"/>
              <a:t>Python2 </a:t>
            </a:r>
            <a:r>
              <a:rPr lang="ru-RU" altLang="en-US" sz="1400" baseline="0" dirty="0"/>
              <a:t>есть объекты </a:t>
            </a:r>
            <a:r>
              <a:rPr lang="en-US" altLang="en-US" sz="1400" b="1" baseline="0" dirty="0"/>
              <a:t>range</a:t>
            </a:r>
            <a:r>
              <a:rPr lang="en-US" altLang="en-US" sz="1400" baseline="0" dirty="0"/>
              <a:t> </a:t>
            </a:r>
            <a:r>
              <a:rPr lang="ru-RU" altLang="en-US" sz="1400" baseline="0" dirty="0"/>
              <a:t>и </a:t>
            </a:r>
            <a:r>
              <a:rPr lang="en-US" altLang="en-US" sz="1400" b="1" baseline="0" dirty="0" err="1"/>
              <a:t>xrange</a:t>
            </a:r>
            <a:r>
              <a:rPr lang="en-US" altLang="en-US" sz="1400" b="1" baseline="0" dirty="0"/>
              <a:t> </a:t>
            </a:r>
            <a:r>
              <a:rPr lang="en-US" altLang="en-US" sz="1400" baseline="0" dirty="0"/>
              <a:t>(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Python3 </a:t>
            </a:r>
            <a:r>
              <a:rPr lang="en-US" altLang="en-US" sz="1400" baseline="0" dirty="0" err="1"/>
              <a:t>xrange</a:t>
            </a:r>
            <a:r>
              <a:rPr lang="en-US" altLang="en-US" sz="1400" baseline="0" dirty="0"/>
              <a:t> </a:t>
            </a:r>
            <a:r>
              <a:rPr lang="ru-RU" altLang="en-US" sz="1400" baseline="0" dirty="0"/>
              <a:t>отсутствует)</a:t>
            </a:r>
            <a:endParaRPr lang="en-US" altLang="en-US" sz="1400" b="1" baseline="0" dirty="0"/>
          </a:p>
          <a:p>
            <a:pPr algn="l" eaLnBrk="1" hangingPunct="1"/>
            <a:endParaRPr lang="en-US" altLang="en-US" sz="1400" baseline="0" dirty="0"/>
          </a:p>
          <a:p>
            <a:pPr algn="l" eaLnBrk="1" hangingPunct="1"/>
            <a:r>
              <a:rPr lang="ru-RU" altLang="en-US" sz="1400" baseline="0" dirty="0"/>
              <a:t>Объект </a:t>
            </a:r>
            <a:r>
              <a:rPr lang="en-US" altLang="en-US" sz="1400" b="1" baseline="0" dirty="0" err="1"/>
              <a:t>xrange</a:t>
            </a:r>
            <a:r>
              <a:rPr lang="en-US" altLang="en-US" sz="1400" baseline="0" dirty="0"/>
              <a:t> — </a:t>
            </a:r>
            <a:r>
              <a:rPr lang="ru-RU" altLang="en-US" sz="1400" baseline="0" dirty="0"/>
              <a:t>то же самое, что </a:t>
            </a:r>
            <a:r>
              <a:rPr lang="en-US" altLang="en-US" sz="1400" baseline="0" dirty="0"/>
              <a:t>range 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Python3</a:t>
            </a:r>
          </a:p>
          <a:p>
            <a:pPr algn="l" eaLnBrk="1" hangingPunct="1"/>
            <a:endParaRPr lang="en-US" altLang="en-US" sz="1400" baseline="0" dirty="0"/>
          </a:p>
          <a:p>
            <a:pPr algn="l" eaLnBrk="1" hangingPunct="1"/>
            <a:r>
              <a:rPr lang="ru-RU" altLang="en-US" sz="1400" baseline="0" dirty="0"/>
              <a:t>Объект </a:t>
            </a:r>
            <a:r>
              <a:rPr lang="en-US" altLang="en-US" sz="1400" b="1" baseline="0" dirty="0"/>
              <a:t>range</a:t>
            </a:r>
            <a:r>
              <a:rPr lang="en-US" altLang="en-US" sz="1400" baseline="0" dirty="0"/>
              <a:t> 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Python2 </a:t>
            </a:r>
            <a:r>
              <a:rPr lang="ru-RU" altLang="en-US" sz="1400" baseline="0" dirty="0"/>
              <a:t>создаёт физически существующий список чисел в памяти, аналогично конструкции </a:t>
            </a:r>
            <a:r>
              <a:rPr lang="en-US" altLang="en-US" sz="1400" baseline="0" dirty="0"/>
              <a:t>list(range(</a:t>
            </a:r>
            <a:r>
              <a:rPr lang="ru-RU" altLang="en-US" sz="1400" baseline="0" dirty="0"/>
              <a:t>0, </a:t>
            </a:r>
            <a:r>
              <a:rPr lang="en-US" altLang="en-US" sz="1400" baseline="0" dirty="0"/>
              <a:t>50)) 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Python3</a:t>
            </a:r>
            <a:endParaRPr lang="ru-RU" alt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10266625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Практикум. Составные структуры данных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22909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Генераторы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0"/>
            <a:ext cx="82810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Особые итерируемые </a:t>
            </a:r>
            <a:r>
              <a:rPr lang="ru-RU" altLang="en-US" sz="2000" b="1" i="1" baseline="0" dirty="0"/>
              <a:t>объекты</a:t>
            </a:r>
            <a:r>
              <a:rPr lang="ru-RU" altLang="en-US" sz="2000" baseline="0" dirty="0"/>
              <a:t>, которые не хранят свои элементы в памяти постоянно, а вычисляют их «на лету», только при непосредственном обращении к ним</a:t>
            </a: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Реализуют концепцию «ленивых вычислений» (</a:t>
            </a:r>
            <a:r>
              <a:rPr lang="en-US" altLang="en-US" sz="2000" baseline="0" dirty="0"/>
              <a:t>«lazy evaluation»)</a:t>
            </a:r>
            <a:endParaRPr lang="ru-RU" altLang="en-US" sz="2000" baseline="0" dirty="0">
              <a:solidFill>
                <a:srgbClr val="FF0000"/>
              </a:solidFill>
            </a:endParaRPr>
          </a:p>
          <a:p>
            <a:pPr algn="l" eaLnBrk="1" hangingPunct="1"/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Запоминают своё внутреннее состояние автоматически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Избавляют от необходимости создавать глобальные переменные</a:t>
            </a:r>
          </a:p>
          <a:p>
            <a:pPr algn="l" eaLnBrk="1" hangingPunct="1"/>
            <a:endParaRPr lang="ru-RU" altLang="en-US" sz="2000" baseline="0" dirty="0"/>
          </a:p>
          <a:p>
            <a:pPr algn="l"/>
            <a:r>
              <a:rPr lang="ru-RU" altLang="en-US" sz="2000" i="1" baseline="0" dirty="0"/>
              <a:t>Замечание</a:t>
            </a:r>
            <a:r>
              <a:rPr lang="ru-RU" altLang="en-US" sz="2000" baseline="0" dirty="0"/>
              <a:t>: по генератору можно «пройти» после его создания только один раз (в отличие от списков, строк и т. п., которые после создания постоянно находятся в памяти)</a:t>
            </a:r>
          </a:p>
        </p:txBody>
      </p:sp>
    </p:spTree>
    <p:extLst>
      <p:ext uri="{BB962C8B-B14F-4D97-AF65-F5344CB8AC3E}">
        <p14:creationId xmlns:p14="http://schemas.microsoft.com/office/powerpoint/2010/main" val="2072297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1. Введение в программирование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После окончания модуля вы узнаете: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Что такое программа, код, данные, структуры данных, какие они бывают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Что такое интерпретатор, отладчик, </a:t>
            </a:r>
            <a:r>
              <a:rPr lang="ru-RU" altLang="en-US" sz="2000" dirty="0" err="1"/>
              <a:t>репозиторий</a:t>
            </a:r>
            <a:r>
              <a:rPr lang="ru-RU" altLang="en-US" sz="2000" dirty="0"/>
              <a:t>, среда разработки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Как выполняются программы, как представляются данные, и вообще как оно внутри компьютера устроено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Как из простых программ и элементарных структур данных создаются сложные программные комплексы</a:t>
            </a:r>
          </a:p>
        </p:txBody>
      </p:sp>
    </p:spTree>
    <p:extLst>
      <p:ext uri="{BB962C8B-B14F-4D97-AF65-F5344CB8AC3E}">
        <p14:creationId xmlns:p14="http://schemas.microsoft.com/office/powerpoint/2010/main" val="767765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Создаём генераторы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3962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Способ 1 — «</a:t>
            </a:r>
            <a:r>
              <a:rPr lang="en-US" altLang="en-US" sz="2000" baseline="0" dirty="0"/>
              <a:t>comprehensions</a:t>
            </a:r>
            <a:r>
              <a:rPr lang="ru-RU" altLang="en-US" sz="2000" baseline="0" dirty="0"/>
              <a:t>»</a:t>
            </a:r>
            <a:r>
              <a:rPr lang="en-US" altLang="en-US" sz="2000" baseline="0" dirty="0"/>
              <a:t> («</a:t>
            </a:r>
            <a:r>
              <a:rPr lang="ru-RU" altLang="en-US" sz="2000" baseline="0" dirty="0"/>
              <a:t>включения</a:t>
            </a:r>
            <a:r>
              <a:rPr lang="en-US" altLang="en-US" sz="2000" baseline="0" dirty="0"/>
              <a:t>»</a:t>
            </a:r>
            <a:r>
              <a:rPr lang="ru-RU" altLang="en-US" sz="2000" baseline="0" dirty="0"/>
              <a:t>, «списковые абстракции»)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algn="l" eaLnBrk="1" hangingPunct="1"/>
            <a:endParaRPr lang="ru-RU" altLang="en-US" sz="2000" baseline="0" dirty="0"/>
          </a:p>
        </p:txBody>
      </p:sp>
      <p:sp>
        <p:nvSpPr>
          <p:cNvPr id="4" name="Rectangle 3"/>
          <p:cNvSpPr/>
          <p:nvPr/>
        </p:nvSpPr>
        <p:spPr>
          <a:xfrm>
            <a:off x="4429596" y="1268761"/>
            <a:ext cx="38148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Способ 2 — </a:t>
            </a:r>
            <a:r>
              <a:rPr lang="en-US" altLang="en-US" sz="2000" baseline="0" dirty="0"/>
              <a:t>yield</a:t>
            </a:r>
            <a:r>
              <a:rPr lang="ru-RU" altLang="en-US" sz="2000" baseline="0" dirty="0"/>
              <a:t/>
            </a:r>
            <a:br>
              <a:rPr lang="ru-RU" altLang="en-US" sz="2000" baseline="0" dirty="0"/>
            </a:br>
            <a:r>
              <a:rPr lang="en-US" altLang="en-US" sz="2000" baseline="0" dirty="0"/>
              <a:t>(«</a:t>
            </a:r>
            <a:r>
              <a:rPr lang="ru-RU" altLang="en-US" sz="2000" baseline="0" dirty="0"/>
              <a:t>выход», «выработка», «дебит»)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algn="l" eaLnBrk="1" hangingPunct="1"/>
            <a:endParaRPr lang="ru-RU" altLang="en-US" sz="20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2348880"/>
            <a:ext cx="3168476" cy="396044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</a:t>
            </a:r>
            <a:r>
              <a:rPr lang="en-US" sz="1400" baseline="0" dirty="0" err="1"/>
              <a:t>mygen</a:t>
            </a:r>
            <a:r>
              <a:rPr lang="en-US" sz="1400" baseline="0" dirty="0"/>
              <a:t> = (x*x for x in range(1, 6))</a:t>
            </a:r>
          </a:p>
          <a:p>
            <a:r>
              <a:rPr lang="en-US" sz="1400" baseline="0" dirty="0"/>
              <a:t>&gt;&gt;&gt; for </a:t>
            </a:r>
            <a:r>
              <a:rPr lang="en-US" sz="1400" baseline="0" dirty="0" err="1"/>
              <a:t>i</a:t>
            </a:r>
            <a:r>
              <a:rPr lang="en-US" sz="1400" baseline="0" dirty="0"/>
              <a:t> in </a:t>
            </a:r>
            <a:r>
              <a:rPr lang="en-US" sz="1400" baseline="0" dirty="0" err="1"/>
              <a:t>mygen</a:t>
            </a:r>
            <a:r>
              <a:rPr lang="en-US" sz="1400" baseline="0" dirty="0"/>
              <a:t>: print(</a:t>
            </a:r>
            <a:r>
              <a:rPr lang="en-US" sz="1400" baseline="0" dirty="0" err="1"/>
              <a:t>i</a:t>
            </a:r>
            <a:r>
              <a:rPr lang="en-US" sz="1400" baseline="0" dirty="0"/>
              <a:t>)</a:t>
            </a:r>
          </a:p>
          <a:p>
            <a:r>
              <a:rPr lang="en-US" sz="1400" baseline="0" dirty="0"/>
              <a:t>... </a:t>
            </a:r>
          </a:p>
          <a:p>
            <a:r>
              <a:rPr lang="en-US" sz="1400" baseline="0" dirty="0"/>
              <a:t>1</a:t>
            </a:r>
          </a:p>
          <a:p>
            <a:r>
              <a:rPr lang="en-US" sz="1400" baseline="0" dirty="0"/>
              <a:t>4</a:t>
            </a:r>
          </a:p>
          <a:p>
            <a:r>
              <a:rPr lang="en-US" sz="1400" baseline="0" dirty="0"/>
              <a:t>9</a:t>
            </a:r>
          </a:p>
          <a:p>
            <a:r>
              <a:rPr lang="en-US" sz="1400" baseline="0" dirty="0"/>
              <a:t>16</a:t>
            </a:r>
          </a:p>
          <a:p>
            <a:r>
              <a:rPr lang="en-US" sz="1400" baseline="0" dirty="0"/>
              <a:t>25</a:t>
            </a:r>
            <a:endParaRPr lang="ru-RU" sz="1400" baseline="0" dirty="0"/>
          </a:p>
          <a:p>
            <a:r>
              <a:rPr lang="nb-NO" sz="1400" baseline="0" dirty="0"/>
              <a:t>&gt;&gt;&gt; for i in </a:t>
            </a:r>
            <a:r>
              <a:rPr lang="nb-NO" sz="1400" baseline="0" dirty="0" err="1"/>
              <a:t>mygen</a:t>
            </a:r>
            <a:r>
              <a:rPr lang="nb-NO" sz="1400" baseline="0" dirty="0"/>
              <a:t>: </a:t>
            </a:r>
            <a:r>
              <a:rPr lang="nb-NO" sz="1400" baseline="0" dirty="0" err="1"/>
              <a:t>print</a:t>
            </a:r>
            <a:r>
              <a:rPr lang="nb-NO" sz="1400" baseline="0" dirty="0"/>
              <a:t>(i)</a:t>
            </a:r>
          </a:p>
          <a:p>
            <a:r>
              <a:rPr lang="nb-NO" sz="1400" baseline="0" dirty="0"/>
              <a:t>... </a:t>
            </a:r>
          </a:p>
          <a:p>
            <a:r>
              <a:rPr lang="nb-NO" sz="1400" baseline="0" dirty="0"/>
              <a:t>&gt;&gt;&gt; 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429597" y="2353257"/>
            <a:ext cx="3168476" cy="39560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is-IS" sz="1400" baseline="0" dirty="0"/>
              <a:t>&gt;&gt;&gt; def mygen(i):</a:t>
            </a:r>
          </a:p>
          <a:p>
            <a:r>
              <a:rPr lang="is-IS" sz="1400" baseline="0" dirty="0"/>
              <a:t>...     for x in range(i):</a:t>
            </a:r>
          </a:p>
          <a:p>
            <a:r>
              <a:rPr lang="is-IS" sz="1400" baseline="0" dirty="0"/>
              <a:t>...             yield x*x</a:t>
            </a:r>
          </a:p>
          <a:p>
            <a:r>
              <a:rPr lang="is-IS" sz="1400" baseline="0" dirty="0"/>
              <a:t>... </a:t>
            </a:r>
          </a:p>
          <a:p>
            <a:r>
              <a:rPr lang="is-IS" sz="1400" baseline="0" dirty="0"/>
              <a:t>&gt;&gt;&gt; for i in mygen(3): print(i)</a:t>
            </a:r>
          </a:p>
          <a:p>
            <a:r>
              <a:rPr lang="is-IS" sz="1400" baseline="0" dirty="0"/>
              <a:t>... </a:t>
            </a:r>
          </a:p>
          <a:p>
            <a:r>
              <a:rPr lang="is-IS" sz="1400" baseline="0" dirty="0"/>
              <a:t>0</a:t>
            </a:r>
          </a:p>
          <a:p>
            <a:r>
              <a:rPr lang="is-IS" sz="1400" baseline="0" dirty="0"/>
              <a:t>1</a:t>
            </a:r>
          </a:p>
          <a:p>
            <a:r>
              <a:rPr lang="is-IS" sz="1400" baseline="0" dirty="0"/>
              <a:t>4</a:t>
            </a:r>
          </a:p>
          <a:p>
            <a:r>
              <a:rPr lang="is-IS" sz="1400" baseline="0" dirty="0"/>
              <a:t>&gt;&gt;&gt; for i in mygen(3): print(i)</a:t>
            </a:r>
          </a:p>
          <a:p>
            <a:r>
              <a:rPr lang="is-IS" sz="1400" baseline="0" dirty="0"/>
              <a:t>... </a:t>
            </a:r>
          </a:p>
          <a:p>
            <a:r>
              <a:rPr lang="is-IS" sz="1400" baseline="0" dirty="0"/>
              <a:t>0</a:t>
            </a:r>
          </a:p>
          <a:p>
            <a:r>
              <a:rPr lang="is-IS" sz="1400" baseline="0" dirty="0"/>
              <a:t>1</a:t>
            </a:r>
          </a:p>
          <a:p>
            <a:r>
              <a:rPr lang="is-IS" sz="1400" baseline="0" dirty="0"/>
              <a:t>4</a:t>
            </a:r>
          </a:p>
          <a:p>
            <a:r>
              <a:rPr lang="is-IS" sz="1400" baseline="0" dirty="0"/>
              <a:t>&gt;&gt;&gt; </a:t>
            </a:r>
          </a:p>
        </p:txBody>
      </p:sp>
    </p:spTree>
    <p:extLst>
      <p:ext uri="{BB962C8B-B14F-4D97-AF65-F5344CB8AC3E}">
        <p14:creationId xmlns:p14="http://schemas.microsoft.com/office/powerpoint/2010/main" val="12341840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Работаем с генераторами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39952" y="1338575"/>
            <a:ext cx="4824536" cy="396044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1400" baseline="0" dirty="0"/>
              <a:t>&gt;&gt;&gt; </a:t>
            </a:r>
            <a:r>
              <a:rPr lang="nb-NO" sz="1400" baseline="0" dirty="0" err="1"/>
              <a:t>mygen</a:t>
            </a:r>
            <a:r>
              <a:rPr lang="nb-NO" sz="1400" baseline="0" dirty="0"/>
              <a:t>=(x*x for x in range(0, 10))</a:t>
            </a:r>
          </a:p>
          <a:p>
            <a:r>
              <a:rPr lang="nb-NO" sz="1400" baseline="0" dirty="0"/>
              <a:t>&gt;&gt;&gt; </a:t>
            </a:r>
            <a:r>
              <a:rPr lang="nb-NO" sz="1400" baseline="0" dirty="0" err="1"/>
              <a:t>mygen</a:t>
            </a:r>
            <a:endParaRPr lang="nb-NO" sz="1400" baseline="0" dirty="0"/>
          </a:p>
          <a:p>
            <a:r>
              <a:rPr lang="nb-NO" sz="1400" baseline="0" dirty="0"/>
              <a:t>&lt;generator </a:t>
            </a:r>
            <a:r>
              <a:rPr lang="nb-NO" sz="1400" baseline="0" dirty="0" err="1"/>
              <a:t>object</a:t>
            </a:r>
            <a:r>
              <a:rPr lang="nb-NO" sz="1400" baseline="0" dirty="0"/>
              <a:t> &lt;</a:t>
            </a:r>
            <a:r>
              <a:rPr lang="nb-NO" sz="1400" baseline="0" dirty="0" err="1"/>
              <a:t>genexpr</a:t>
            </a:r>
            <a:r>
              <a:rPr lang="nb-NO" sz="1400" baseline="0" dirty="0"/>
              <a:t>&gt; at 0x103590360&gt;</a:t>
            </a:r>
          </a:p>
          <a:p>
            <a:r>
              <a:rPr lang="nb-NO" sz="1400" baseline="0" dirty="0"/>
              <a:t>&gt;&gt;&gt; list(</a:t>
            </a:r>
            <a:r>
              <a:rPr lang="nb-NO" sz="1400" baseline="0" dirty="0" err="1"/>
              <a:t>mygen</a:t>
            </a:r>
            <a:r>
              <a:rPr lang="nb-NO" sz="1400" baseline="0" dirty="0"/>
              <a:t>)</a:t>
            </a:r>
          </a:p>
          <a:p>
            <a:r>
              <a:rPr lang="nb-NO" sz="1400" baseline="0" dirty="0"/>
              <a:t>[0, 1, 4, 9, 16, 25, 36, 49, 64, 81]</a:t>
            </a:r>
          </a:p>
          <a:p>
            <a:r>
              <a:rPr lang="nb-NO" sz="1400" baseline="0" dirty="0"/>
              <a:t>&gt;&gt;&gt; l=[x*x for x in range(0, 10)]</a:t>
            </a:r>
          </a:p>
          <a:p>
            <a:r>
              <a:rPr lang="nb-NO" sz="1400" baseline="0" dirty="0"/>
              <a:t>&gt;&gt;&gt; l</a:t>
            </a:r>
          </a:p>
          <a:p>
            <a:r>
              <a:rPr lang="nb-NO" sz="1400" baseline="0" dirty="0"/>
              <a:t>[0, 1, 4, 9, 16, 25, 36, 49, 64, 81]</a:t>
            </a:r>
          </a:p>
          <a:p>
            <a:r>
              <a:rPr lang="nb-NO" sz="1400" baseline="0" dirty="0"/>
              <a:t>&gt;&gt;&gt; d={</a:t>
            </a:r>
            <a:r>
              <a:rPr lang="nb-NO" sz="1400" baseline="0" dirty="0" err="1"/>
              <a:t>x:x</a:t>
            </a:r>
            <a:r>
              <a:rPr lang="nb-NO" sz="1400" baseline="0" dirty="0"/>
              <a:t>*x for x in range(0, 10)}</a:t>
            </a:r>
          </a:p>
          <a:p>
            <a:r>
              <a:rPr lang="nb-NO" sz="1400" baseline="0" dirty="0"/>
              <a:t>&gt;&gt;&gt; d</a:t>
            </a:r>
          </a:p>
          <a:p>
            <a:r>
              <a:rPr lang="nb-NO" sz="1400" baseline="0" dirty="0"/>
              <a:t>{0: 0, 1: 1, 2: 4, 3: 9, 4: 16, 5: 25, 6: 36, 7: 49, 8: 64, 9: 81}</a:t>
            </a:r>
          </a:p>
          <a:p>
            <a:r>
              <a:rPr lang="nb-NO" sz="1400" baseline="0" dirty="0"/>
              <a:t>&gt;&gt;&gt;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72BDEE-25C9-0B4B-89E9-D6895B81414F}"/>
              </a:ext>
            </a:extLst>
          </p:cNvPr>
          <p:cNvSpPr/>
          <p:nvPr/>
        </p:nvSpPr>
        <p:spPr>
          <a:xfrm>
            <a:off x="319446" y="1338575"/>
            <a:ext cx="36044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В </a:t>
            </a:r>
            <a:r>
              <a:rPr lang="en-US" altLang="en-US" sz="1800" baseline="0" dirty="0"/>
              <a:t>Python 3 </a:t>
            </a:r>
            <a:r>
              <a:rPr lang="ru-RU" altLang="en-US" sz="1800" baseline="0" dirty="0"/>
              <a:t>генератор представляет собой объект специального типа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Генератор можно преобразовать в список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Используя списковые абстракции, можно непосредственно создать список, и даже словарь — обратите внимание на скобки</a:t>
            </a:r>
          </a:p>
          <a:p>
            <a:pPr algn="l" eaLnBrk="1" hangingPunct="1"/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35534134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yield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84250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Генераторы и </a:t>
            </a:r>
            <a:r>
              <a:rPr lang="en-US" altLang="en-US" sz="2000" baseline="0" dirty="0"/>
              <a:t>yield — </a:t>
            </a:r>
            <a:r>
              <a:rPr lang="ru-RU" altLang="en-US" sz="2000" baseline="0" dirty="0"/>
              <a:t>очень «питоновая» концепция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Была введена в язык под влиянием функциональной парадигмы программирования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Эффективна с точки зрения производительности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3352924"/>
            <a:ext cx="2592412" cy="295232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fib(n):</a:t>
            </a:r>
            <a:br>
              <a:rPr lang="en-US" sz="1600" baseline="0" dirty="0"/>
            </a:br>
            <a:r>
              <a:rPr lang="en-US" sz="1600" baseline="0" dirty="0"/>
              <a:t>    a, b = 1, 1</a:t>
            </a:r>
            <a:br>
              <a:rPr lang="en-US" sz="1600" baseline="0" dirty="0"/>
            </a:br>
            <a:r>
              <a:rPr lang="en-US" sz="1600" baseline="0" dirty="0"/>
              <a:t>    step = 0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/>
              <a:t>while </a:t>
            </a:r>
            <a:r>
              <a:rPr lang="en-US" sz="1600" baseline="0" dirty="0"/>
              <a:t>step &lt; n: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yield </a:t>
            </a:r>
            <a:r>
              <a:rPr lang="en-US" sz="1600" baseline="0" dirty="0"/>
              <a:t>b</a:t>
            </a:r>
            <a:br>
              <a:rPr lang="en-US" sz="1600" baseline="0" dirty="0"/>
            </a:br>
            <a:r>
              <a:rPr lang="en-US" sz="1600" baseline="0" dirty="0"/>
              <a:t>        b, a = a + b, b</a:t>
            </a:r>
            <a:br>
              <a:rPr lang="en-US" sz="1600" baseline="0" dirty="0"/>
            </a:br>
            <a:r>
              <a:rPr lang="en-US" sz="1600" baseline="0" dirty="0"/>
              <a:t>        step += 1</a:t>
            </a:r>
            <a:br>
              <a:rPr lang="en-US" sz="1600" baseline="0" dirty="0"/>
            </a:b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="1" baseline="0" dirty="0"/>
              <a:t>for </a:t>
            </a:r>
            <a:r>
              <a:rPr lang="en-US" sz="1600" baseline="0" dirty="0" err="1"/>
              <a:t>i</a:t>
            </a:r>
            <a:r>
              <a:rPr lang="en-US" sz="1600" baseline="0" dirty="0"/>
              <a:t> </a:t>
            </a:r>
            <a:r>
              <a:rPr lang="en-US" sz="1600" b="1" baseline="0" dirty="0"/>
              <a:t>in </a:t>
            </a:r>
            <a:r>
              <a:rPr lang="en-US" sz="1600" baseline="0" dirty="0"/>
              <a:t>fib(100):</a:t>
            </a:r>
            <a:br>
              <a:rPr lang="en-US" sz="1600" baseline="0" dirty="0"/>
            </a:br>
            <a:r>
              <a:rPr lang="en-US" sz="1600" baseline="0" dirty="0"/>
              <a:t>    print(</a:t>
            </a:r>
            <a:r>
              <a:rPr lang="en-US" sz="1600" baseline="0" dirty="0" err="1"/>
              <a:t>i</a:t>
            </a:r>
            <a:r>
              <a:rPr lang="en-US" sz="1600" baseline="0" dirty="0"/>
              <a:t>)</a:t>
            </a:r>
            <a:endParaRPr lang="nb-NO" sz="1600" baseline="0" dirty="0"/>
          </a:p>
        </p:txBody>
      </p:sp>
      <p:sp>
        <p:nvSpPr>
          <p:cNvPr id="7" name="TextBox 6"/>
          <p:cNvSpPr txBox="1"/>
          <p:nvPr/>
        </p:nvSpPr>
        <p:spPr>
          <a:xfrm>
            <a:off x="2915815" y="3451216"/>
            <a:ext cx="4969297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Функция вычисляет </a:t>
            </a:r>
            <a:r>
              <a:rPr lang="en-US" sz="1800" baseline="0" dirty="0"/>
              <a:t>n-e </a:t>
            </a:r>
            <a:r>
              <a:rPr lang="ru-RU" sz="1800" baseline="0" dirty="0"/>
              <a:t>число Фибоначчи</a:t>
            </a:r>
            <a:endParaRPr lang="en-US" sz="1800" baseline="0" dirty="0"/>
          </a:p>
        </p:txBody>
      </p:sp>
      <p:sp>
        <p:nvSpPr>
          <p:cNvPr id="8" name="Left Arrow 7"/>
          <p:cNvSpPr/>
          <p:nvPr/>
        </p:nvSpPr>
        <p:spPr bwMode="auto">
          <a:xfrm>
            <a:off x="1500097" y="3393566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7864" y="4217020"/>
            <a:ext cx="4969297" cy="23083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Наличие </a:t>
            </a:r>
            <a:r>
              <a:rPr lang="en-US" sz="1800" baseline="0" dirty="0"/>
              <a:t>yield </a:t>
            </a:r>
            <a:r>
              <a:rPr lang="ru-RU" sz="1800" baseline="0" dirty="0"/>
              <a:t>превращает функцию в генератор</a:t>
            </a:r>
          </a:p>
          <a:p>
            <a:pPr algn="l"/>
            <a:endParaRPr lang="ru-RU" sz="1800" baseline="0" dirty="0"/>
          </a:p>
          <a:p>
            <a:pPr algn="l"/>
            <a:r>
              <a:rPr lang="ru-RU" sz="1800" baseline="0" dirty="0"/>
              <a:t>Всякий раз, когда исполнение доходит до </a:t>
            </a:r>
            <a:r>
              <a:rPr lang="en-US" sz="1800" baseline="0" dirty="0"/>
              <a:t>yield</a:t>
            </a:r>
            <a:r>
              <a:rPr lang="ru-RU" sz="1800" baseline="0" dirty="0"/>
              <a:t>, функция прерывается, возвращая управление циклу </a:t>
            </a:r>
            <a:r>
              <a:rPr lang="en-US" sz="1800" baseline="0" dirty="0"/>
              <a:t>for, </a:t>
            </a:r>
            <a:r>
              <a:rPr lang="ru-RU" sz="1800" baseline="0" dirty="0"/>
              <a:t>а при следующем вызове не стартует заново, а продолжает исполняться с этого места</a:t>
            </a:r>
            <a:endParaRPr lang="en-US" sz="1800" baseline="0" dirty="0"/>
          </a:p>
        </p:txBody>
      </p:sp>
      <p:sp>
        <p:nvSpPr>
          <p:cNvPr id="11" name="Left Arrow 10"/>
          <p:cNvSpPr/>
          <p:nvPr/>
        </p:nvSpPr>
        <p:spPr bwMode="auto">
          <a:xfrm>
            <a:off x="1932146" y="4246197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398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Рекурсия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475265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Рекурсия — обращение функции к самой себе (подход также взят из функционального программирования)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Позволяет писать интуитивно понятные и математически «строгие» программы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Главное — не забыть запрограммировать выход из рекурсии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Рекурсия не всегда эффективна (код из примера исполняется очень медленно)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96136" y="1271837"/>
            <a:ext cx="2736304" cy="244519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fibr</a:t>
            </a:r>
            <a:r>
              <a:rPr lang="en-US" sz="1600" baseline="0" dirty="0"/>
              <a:t>(n):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/>
              <a:t>if </a:t>
            </a:r>
            <a:r>
              <a:rPr lang="en-US" sz="1600" baseline="0" dirty="0"/>
              <a:t>n == 0 </a:t>
            </a:r>
            <a:r>
              <a:rPr lang="en-US" sz="1600" b="1" baseline="0" dirty="0"/>
              <a:t>or </a:t>
            </a:r>
            <a:r>
              <a:rPr lang="en-US" sz="1600" baseline="0" dirty="0"/>
              <a:t>n == 1: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/>
              <a:t>1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/>
              <a:t>else</a:t>
            </a:r>
            <a:r>
              <a:rPr lang="en-US" sz="1600" baseline="0" dirty="0"/>
              <a:t>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fibr</a:t>
            </a:r>
            <a:r>
              <a:rPr lang="en-US" sz="1600" baseline="0" dirty="0"/>
              <a:t>(n - 1) + </a:t>
            </a:r>
            <a:r>
              <a:rPr lang="ru-RU" sz="1600" baseline="0" dirty="0"/>
              <a:t>\ 	</a:t>
            </a:r>
            <a:r>
              <a:rPr lang="en-US" sz="1600" baseline="0" dirty="0" err="1"/>
              <a:t>fibr</a:t>
            </a:r>
            <a:r>
              <a:rPr lang="en-US" sz="1600" baseline="0" dirty="0"/>
              <a:t>(n - 2)</a:t>
            </a:r>
            <a:br>
              <a:rPr lang="en-US" sz="1600" baseline="0" dirty="0"/>
            </a:b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="1" baseline="0" dirty="0"/>
              <a:t>for </a:t>
            </a:r>
            <a:r>
              <a:rPr lang="en-US" sz="1600" baseline="0" dirty="0" err="1"/>
              <a:t>i</a:t>
            </a:r>
            <a:r>
              <a:rPr lang="en-US" sz="1600" baseline="0" dirty="0"/>
              <a:t> </a:t>
            </a:r>
            <a:r>
              <a:rPr lang="en-US" sz="1600" b="1" baseline="0" dirty="0"/>
              <a:t>in </a:t>
            </a:r>
            <a:r>
              <a:rPr lang="en-US" sz="1600" baseline="0" dirty="0"/>
              <a:t>range(100):</a:t>
            </a:r>
            <a:br>
              <a:rPr lang="en-US" sz="1600" baseline="0" dirty="0"/>
            </a:br>
            <a:r>
              <a:rPr lang="en-US" sz="1600" baseline="0" dirty="0"/>
              <a:t>    print(</a:t>
            </a:r>
            <a:r>
              <a:rPr lang="en-US" sz="1600" baseline="0" dirty="0" err="1"/>
              <a:t>fibr</a:t>
            </a:r>
            <a:r>
              <a:rPr lang="en-US" sz="1600" baseline="0" dirty="0"/>
              <a:t>(</a:t>
            </a:r>
            <a:r>
              <a:rPr lang="en-US" sz="1600" baseline="0" dirty="0" err="1"/>
              <a:t>i</a:t>
            </a:r>
            <a:r>
              <a:rPr lang="en-US" sz="1600" baseline="0" dirty="0"/>
              <a:t>))</a:t>
            </a:r>
            <a:br>
              <a:rPr lang="en-US" sz="1600" baseline="0" dirty="0"/>
            </a:br>
            <a:endParaRPr lang="nb-NO" sz="1600" baseline="0" dirty="0"/>
          </a:p>
        </p:txBody>
      </p:sp>
      <p:sp>
        <p:nvSpPr>
          <p:cNvPr id="13" name="Left Arrow 12"/>
          <p:cNvSpPr/>
          <p:nvPr/>
        </p:nvSpPr>
        <p:spPr bwMode="auto">
          <a:xfrm rot="10800000">
            <a:off x="4716748" y="1667220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9951" y="1916832"/>
            <a:ext cx="1368153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Выход из рекурсии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9856272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Замечание об оценке алгоритмов</a:t>
            </a:r>
            <a:endParaRPr lang="en-US" alt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Асимптотическая вычислительная сложность (или просто сложность) — аналитический вид функции (в математическом смысле) времени выполнения алгоритма от объема входных данных</a:t>
            </a:r>
          </a:p>
          <a:p>
            <a:endParaRPr lang="ru-RU" sz="1800" dirty="0"/>
          </a:p>
          <a:p>
            <a:r>
              <a:rPr lang="ru-RU" sz="1800" dirty="0"/>
              <a:t>Примеры:</a:t>
            </a:r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время поиска в словаре не зависит от его объема — сложность </a:t>
            </a:r>
            <a:r>
              <a:rPr lang="en-US" sz="1800" dirty="0"/>
              <a:t>O(1) </a:t>
            </a:r>
            <a:r>
              <a:rPr lang="ru-RU" sz="1800" dirty="0"/>
              <a:t>или «константа»;</a:t>
            </a:r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время поиска в списке линейно зависит от количества элементов — сложность </a:t>
            </a:r>
            <a:r>
              <a:rPr lang="en-US" sz="1800" dirty="0"/>
              <a:t>O(n) </a:t>
            </a:r>
            <a:r>
              <a:rPr lang="ru-RU" sz="1800" dirty="0"/>
              <a:t>или «линейная»;</a:t>
            </a:r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примитивная сортировка — сложность </a:t>
            </a:r>
            <a:r>
              <a:rPr lang="en-US" sz="1800" dirty="0"/>
              <a:t>O(n</a:t>
            </a:r>
            <a:r>
              <a:rPr lang="en-US" sz="1800" baseline="30000" dirty="0"/>
              <a:t>2</a:t>
            </a:r>
            <a:r>
              <a:rPr lang="en-US" sz="1800" dirty="0"/>
              <a:t>), </a:t>
            </a:r>
            <a:r>
              <a:rPr lang="ru-RU" sz="1800" dirty="0"/>
              <a:t>или «квадратичная» (алгоритм считается медленным);</a:t>
            </a:r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продвинутая сортировка — сложность </a:t>
            </a:r>
            <a:r>
              <a:rPr lang="en-US" sz="1800" dirty="0"/>
              <a:t>O(n</a:t>
            </a:r>
            <a:r>
              <a:rPr lang="ru-RU" sz="1800" dirty="0"/>
              <a:t> × </a:t>
            </a:r>
            <a:r>
              <a:rPr lang="en-US" sz="1800" dirty="0"/>
              <a:t>log(n)) (</a:t>
            </a:r>
            <a:r>
              <a:rPr lang="ru-RU" sz="1800" dirty="0"/>
              <a:t>практически не отличается от линейной).</a:t>
            </a:r>
          </a:p>
          <a:p>
            <a:endParaRPr lang="ru-RU" sz="1800" dirty="0"/>
          </a:p>
          <a:p>
            <a:r>
              <a:rPr lang="ru-RU" sz="1800" dirty="0"/>
              <a:t>Как правило, сложность алгоритма можно улучшить путем увеличения потребления памяти. Объем занимаемой памяти также можно оценивать в терминах </a:t>
            </a:r>
            <a:r>
              <a:rPr lang="en-US" sz="1800" dirty="0"/>
              <a:t>O(n)</a:t>
            </a:r>
            <a:endParaRPr lang="ru-RU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20959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Стек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37445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Структура данных типа «последним запомнили — первым вспомнили»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Обычно реализуется как область памяти, которая растёт вниз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Через стек передаются параметры в функции, там же запоминаются адреса возврата из функций в то место, откуда эти функции вызваны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25325"/>
              </p:ext>
            </p:extLst>
          </p:nvPr>
        </p:nvGraphicFramePr>
        <p:xfrm>
          <a:off x="5652120" y="1271837"/>
          <a:ext cx="252028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 (параметр при вызове </a:t>
                      </a:r>
                      <a:r>
                        <a:rPr lang="en-US" dirty="0" err="1"/>
                        <a:t>fibr</a:t>
                      </a:r>
                      <a:r>
                        <a:rPr lang="en-US" dirty="0"/>
                        <a:t>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адрес</a:t>
                      </a:r>
                      <a:r>
                        <a:rPr lang="ru-RU" baseline="0" dirty="0"/>
                        <a:t> возврата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адрес</a:t>
                      </a:r>
                      <a:r>
                        <a:rPr lang="ru-RU" baseline="0" dirty="0"/>
                        <a:t> возврата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адрес</a:t>
                      </a:r>
                      <a:r>
                        <a:rPr lang="ru-RU" baseline="0" dirty="0"/>
                        <a:t> возврата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адрес</a:t>
                      </a:r>
                      <a:r>
                        <a:rPr lang="ru-RU" baseline="0" dirty="0"/>
                        <a:t> возврата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Left Arrow 7"/>
          <p:cNvSpPr/>
          <p:nvPr/>
        </p:nvSpPr>
        <p:spPr bwMode="auto">
          <a:xfrm rot="10800000">
            <a:off x="4283968" y="1268761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3927" y="1518373"/>
            <a:ext cx="1368153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Начало стека</a:t>
            </a:r>
            <a:endParaRPr lang="en-US" sz="1800" baseline="0" dirty="0"/>
          </a:p>
        </p:txBody>
      </p:sp>
      <p:sp>
        <p:nvSpPr>
          <p:cNvPr id="11" name="Left Arrow 10"/>
          <p:cNvSpPr/>
          <p:nvPr/>
        </p:nvSpPr>
        <p:spPr bwMode="auto">
          <a:xfrm rot="10800000">
            <a:off x="4283968" y="462902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3927" y="4878637"/>
            <a:ext cx="1368153" cy="120032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Текущее положение указателя стека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6140016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Стек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37445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При рекурсии стек имеет тенденцию к быстрому неконтролируемому росту</a:t>
            </a:r>
          </a:p>
          <a:p>
            <a:pPr algn="l" eaLnBrk="1" hangingPunct="1"/>
            <a:endParaRPr lang="ru-RU" altLang="en-US" sz="2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Не злоупотребляем, не забываем программировать выход из рекурсии</a:t>
            </a:r>
          </a:p>
        </p:txBody>
      </p:sp>
      <p:pic>
        <p:nvPicPr>
          <p:cNvPr id="1026" name="Picture 2" descr="http://linorgoralik.com/pts/new2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1"/>
            <a:ext cx="4320480" cy="467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540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</a:t>
            </a:r>
            <a:r>
              <a:rPr lang="en-US" altLang="en-US" sz="24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сетевым устройством</a:t>
            </a:r>
          </a:p>
        </p:txBody>
      </p:sp>
    </p:spTree>
    <p:extLst>
      <p:ext uri="{BB962C8B-B14F-4D97-AF65-F5344CB8AC3E}">
        <p14:creationId xmlns:p14="http://schemas.microsoft.com/office/powerpoint/2010/main" val="9099057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1.3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592065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Поставить и подключить библиотеку </a:t>
            </a:r>
            <a:r>
              <a:rPr lang="en-US" altLang="en-US" sz="2000" dirty="0" err="1"/>
              <a:t>pysnmp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Определить тип и версию ПО на устройстве с адресом 10.31.70.</a:t>
            </a:r>
            <a:r>
              <a:rPr lang="en-US" altLang="en-US" sz="2000" dirty="0"/>
              <a:t>209</a:t>
            </a:r>
            <a:r>
              <a:rPr lang="ru-RU" altLang="en-US" sz="2000" dirty="0"/>
              <a:t> (подключитесь по </a:t>
            </a:r>
            <a:r>
              <a:rPr lang="en-US" altLang="en-US" sz="2000" dirty="0"/>
              <a:t>VPN </a:t>
            </a:r>
            <a:r>
              <a:rPr lang="ru-RU" altLang="en-US" sz="2000" dirty="0"/>
              <a:t>к стендовой сети)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Извлечь перечень интерфейсов, напечатать имена (используйте генераторы</a:t>
            </a:r>
            <a:r>
              <a:rPr lang="en-US" altLang="en-US" sz="2000" dirty="0"/>
              <a:t>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91314"/>
              </p:ext>
            </p:extLst>
          </p:nvPr>
        </p:nvGraphicFramePr>
        <p:xfrm>
          <a:off x="755576" y="3951064"/>
          <a:ext cx="69855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Параметр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Значение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SNMP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MIB-</a:t>
                      </a:r>
                      <a:r>
                        <a:rPr lang="ru-RU" sz="1600" dirty="0"/>
                        <a:t>переменная</a:t>
                      </a:r>
                      <a:r>
                        <a:rPr lang="ru-RU" sz="1600" baseline="0" dirty="0"/>
                        <a:t> для версии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SNMPv2-MIB/ </a:t>
                      </a:r>
                      <a:r>
                        <a:rPr lang="en-US" sz="1600" dirty="0" err="1"/>
                        <a:t>sysDescr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MIB-</a:t>
                      </a:r>
                      <a:r>
                        <a:rPr lang="ru-RU" sz="1600" dirty="0"/>
                        <a:t>переменная</a:t>
                      </a:r>
                      <a:r>
                        <a:rPr lang="ru-RU" sz="1600" baseline="0" dirty="0"/>
                        <a:t> для списка интерфейсов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dirty="0"/>
                        <a:t>1.3.6.1.2.1.2.2.1.2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4829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1.3</a:t>
            </a:r>
            <a:r>
              <a:rPr lang="en-US" altLang="en-US" sz="2800" dirty="0"/>
              <a:t> — </a:t>
            </a:r>
            <a:r>
              <a:rPr lang="ru-RU" altLang="en-US" sz="2800" dirty="0"/>
              <a:t>справочник</a:t>
            </a:r>
            <a:endParaRPr lang="en-US" alt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71837"/>
            <a:ext cx="8064896" cy="2373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from </a:t>
            </a:r>
            <a:r>
              <a:rPr lang="en-US" sz="1400" b="1" baseline="0" dirty="0" err="1"/>
              <a:t>pysnmp.hlapi</a:t>
            </a:r>
            <a:r>
              <a:rPr lang="en-US" sz="1400" b="1" baseline="0" dirty="0"/>
              <a:t> import * # </a:t>
            </a:r>
            <a:r>
              <a:rPr lang="ru-RU" sz="1400" baseline="0" dirty="0"/>
              <a:t>Импортировать только </a:t>
            </a:r>
            <a:r>
              <a:rPr lang="en-US" sz="1400" baseline="0" dirty="0"/>
              <a:t>High-level API</a:t>
            </a:r>
          </a:p>
          <a:p>
            <a:endParaRPr lang="en-US" sz="1400" b="1" baseline="0" dirty="0"/>
          </a:p>
          <a:p>
            <a:r>
              <a:rPr lang="en-US" sz="1400" b="1" baseline="0" dirty="0"/>
              <a:t>result = </a:t>
            </a:r>
            <a:r>
              <a:rPr lang="en-US" sz="1400" b="1" baseline="0" dirty="0" err="1"/>
              <a:t>getCmd</a:t>
            </a:r>
            <a:r>
              <a:rPr lang="en-US" sz="1400" b="1" baseline="0" dirty="0"/>
              <a:t>(</a:t>
            </a:r>
            <a:r>
              <a:rPr lang="en-US" sz="1400" b="1" baseline="0" dirty="0" err="1"/>
              <a:t>SnmpEngine</a:t>
            </a:r>
            <a:r>
              <a:rPr lang="en-US" sz="1400" b="1" baseline="0" dirty="0"/>
              <a:t>(),</a:t>
            </a:r>
          </a:p>
          <a:p>
            <a:r>
              <a:rPr lang="en-US" sz="1400" b="1" baseline="0" dirty="0"/>
              <a:t>	</a:t>
            </a:r>
            <a:r>
              <a:rPr lang="en-US" sz="1400" b="1" baseline="0" dirty="0" err="1"/>
              <a:t>CommunityData</a:t>
            </a:r>
            <a:r>
              <a:rPr lang="en-US" sz="1400" b="1" baseline="0" dirty="0"/>
              <a:t>(</a:t>
            </a:r>
            <a:r>
              <a:rPr lang="en-US" sz="1400" b="1" baseline="0" dirty="0" err="1"/>
              <a:t>community_name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mpModel</a:t>
            </a:r>
            <a:r>
              <a:rPr lang="en-US" sz="1400" b="1" baseline="0" dirty="0"/>
              <a:t>=0),</a:t>
            </a:r>
          </a:p>
          <a:p>
            <a:r>
              <a:rPr lang="en-US" sz="1400" b="1" baseline="0" dirty="0"/>
              <a:t>	</a:t>
            </a:r>
            <a:r>
              <a:rPr lang="en-US" sz="1400" b="1" baseline="0" dirty="0" err="1"/>
              <a:t>UdpTransportTarget</a:t>
            </a:r>
            <a:r>
              <a:rPr lang="en-US" sz="1400" b="1" baseline="0" dirty="0"/>
              <a:t>((</a:t>
            </a:r>
            <a:r>
              <a:rPr lang="en-US" sz="1400" b="1" baseline="0" dirty="0" err="1"/>
              <a:t>ipaddr_string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port_int</a:t>
            </a:r>
            <a:r>
              <a:rPr lang="en-US" sz="1400" b="1" baseline="0" dirty="0"/>
              <a:t>)),</a:t>
            </a:r>
          </a:p>
          <a:p>
            <a:r>
              <a:rPr lang="en-US" sz="1400" b="1" baseline="0" dirty="0"/>
              <a:t>	</a:t>
            </a:r>
            <a:r>
              <a:rPr lang="en-US" sz="1400" b="1" baseline="0" dirty="0" err="1"/>
              <a:t>ContextData</a:t>
            </a:r>
            <a:r>
              <a:rPr lang="en-US" sz="1400" b="1" baseline="0" dirty="0"/>
              <a:t>(),</a:t>
            </a:r>
          </a:p>
          <a:p>
            <a:r>
              <a:rPr lang="en-US" sz="1400" b="1" baseline="0" dirty="0"/>
              <a:t>	</a:t>
            </a:r>
            <a:r>
              <a:rPr lang="en-US" sz="1400" b="1" baseline="0" dirty="0" err="1"/>
              <a:t>ObjectType</a:t>
            </a:r>
            <a:r>
              <a:rPr lang="en-US" sz="1400" b="1" baseline="0" dirty="0"/>
              <a:t>(</a:t>
            </a:r>
            <a:r>
              <a:rPr lang="en-US" sz="1400" b="1" baseline="0" dirty="0" err="1"/>
              <a:t>ObjectIdentity</a:t>
            </a:r>
            <a:r>
              <a:rPr lang="en-US" sz="1400" b="1" baseline="0" dirty="0"/>
              <a:t>(…)))</a:t>
            </a:r>
          </a:p>
          <a:p>
            <a:endParaRPr lang="en-US" sz="1400" b="1" baseline="0" dirty="0"/>
          </a:p>
          <a:p>
            <a:r>
              <a:rPr lang="en-US" sz="1400" b="1" baseline="0" dirty="0"/>
              <a:t>result2 = </a:t>
            </a:r>
            <a:r>
              <a:rPr lang="en-US" sz="1400" b="1" baseline="0" dirty="0" err="1"/>
              <a:t>nextCmd</a:t>
            </a:r>
            <a:r>
              <a:rPr lang="en-US" sz="1400" b="1" baseline="0" dirty="0"/>
              <a:t> (…, </a:t>
            </a:r>
            <a:r>
              <a:rPr lang="en-US" sz="1400" b="1" baseline="0" dirty="0" err="1"/>
              <a:t>lexicographicMode</a:t>
            </a:r>
            <a:r>
              <a:rPr lang="en-US" sz="1400" b="1" baseline="0" dirty="0"/>
              <a:t>=False) #</a:t>
            </a:r>
            <a:r>
              <a:rPr lang="ru-RU" sz="1400" baseline="0" dirty="0"/>
              <a:t> Не идти в глубину</a:t>
            </a:r>
            <a:endParaRPr lang="en-US" sz="1400" b="1" baseline="0" dirty="0"/>
          </a:p>
          <a:p>
            <a:r>
              <a:rPr lang="en-US" sz="1400" baseline="0" dirty="0"/>
              <a:t/>
            </a:r>
            <a:br>
              <a:rPr lang="en-US" sz="1400" baseline="0" dirty="0"/>
            </a:br>
            <a:endParaRPr lang="nb-NO" sz="1400" baseline="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3717032"/>
            <a:ext cx="8064896" cy="12961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 err="1"/>
              <a:t>snmp_object</a:t>
            </a:r>
            <a:r>
              <a:rPr lang="en-US" sz="1400" b="1" baseline="0" dirty="0"/>
              <a:t> = </a:t>
            </a:r>
            <a:r>
              <a:rPr lang="en-US" sz="1400" b="1" baseline="0" dirty="0" err="1"/>
              <a:t>ObjectIdentity</a:t>
            </a:r>
            <a:r>
              <a:rPr lang="en-US" sz="1400" b="1" baseline="0" dirty="0"/>
              <a:t>('SNMPv2-MIB', '</a:t>
            </a:r>
            <a:r>
              <a:rPr lang="en-US" sz="1400" b="1" baseline="0" dirty="0" err="1"/>
              <a:t>sysDescr</a:t>
            </a:r>
            <a:r>
              <a:rPr lang="en-US" sz="1400" b="1" baseline="0" dirty="0"/>
              <a:t>', 0) #</a:t>
            </a:r>
            <a:r>
              <a:rPr lang="en-US" sz="1400" baseline="0" dirty="0"/>
              <a:t> </a:t>
            </a:r>
            <a:r>
              <a:rPr lang="ru-RU" sz="1400" baseline="0" dirty="0"/>
              <a:t>По имени </a:t>
            </a:r>
            <a:r>
              <a:rPr lang="en-US" sz="1400" baseline="0" dirty="0"/>
              <a:t>MIB-</a:t>
            </a:r>
            <a:r>
              <a:rPr lang="ru-RU" sz="1400" baseline="0" dirty="0"/>
              <a:t>переменной</a:t>
            </a:r>
            <a:endParaRPr lang="en-US" sz="1400" b="1" baseline="0" dirty="0"/>
          </a:p>
          <a:p>
            <a:endParaRPr lang="ru-RU" sz="1400" baseline="0" dirty="0"/>
          </a:p>
          <a:p>
            <a:r>
              <a:rPr lang="en-US" sz="1400" b="1" baseline="0" dirty="0" err="1"/>
              <a:t>snmp_object</a:t>
            </a:r>
            <a:r>
              <a:rPr lang="en-US" sz="1400" b="1" baseline="0" dirty="0"/>
              <a:t> = </a:t>
            </a:r>
            <a:r>
              <a:rPr lang="en-US" sz="1400" b="1" baseline="0" dirty="0" err="1"/>
              <a:t>ObjectIdentity</a:t>
            </a:r>
            <a:r>
              <a:rPr lang="en-US" sz="1400" b="1" baseline="0" dirty="0"/>
              <a:t>('</a:t>
            </a:r>
            <a:r>
              <a:rPr lang="hr-HR" sz="1400" b="1" baseline="0" dirty="0"/>
              <a:t>1.3.6.1.2.1.2.2.1.2</a:t>
            </a:r>
            <a:r>
              <a:rPr lang="en-US" sz="1400" b="1" baseline="0" dirty="0"/>
              <a:t>') #</a:t>
            </a:r>
            <a:r>
              <a:rPr lang="en-US" sz="1400" baseline="0" dirty="0"/>
              <a:t> </a:t>
            </a:r>
            <a:r>
              <a:rPr lang="ru-RU" sz="1400" baseline="0" dirty="0"/>
              <a:t>По значению </a:t>
            </a:r>
            <a:r>
              <a:rPr lang="en-US" sz="1400" baseline="0" dirty="0"/>
              <a:t>MIB-</a:t>
            </a:r>
            <a:r>
              <a:rPr lang="ru-RU" sz="1400" baseline="0" dirty="0"/>
              <a:t>переменной</a:t>
            </a:r>
            <a:endParaRPr lang="en-US" sz="1400" b="1" baseline="0" dirty="0"/>
          </a:p>
          <a:p>
            <a:endParaRPr lang="ru-RU" sz="1400" baseline="0" dirty="0"/>
          </a:p>
          <a:p>
            <a:r>
              <a:rPr lang="en-US" sz="1400" baseline="0" dirty="0"/>
              <a:t/>
            </a:r>
            <a:br>
              <a:rPr lang="en-US" sz="1400" baseline="0" dirty="0"/>
            </a:br>
            <a:endParaRPr lang="nb-NO" sz="1400" baseline="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5085184"/>
            <a:ext cx="8064896" cy="12961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result — </a:t>
            </a:r>
            <a:r>
              <a:rPr lang="ru-RU" sz="1400" b="1" baseline="0" dirty="0"/>
              <a:t>последовательность кортежей (</a:t>
            </a:r>
            <a:r>
              <a:rPr lang="en-US" sz="1400" b="1" baseline="0" dirty="0" err="1"/>
              <a:t>errorIndication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errorStatus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errorIndex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varBinds</a:t>
            </a:r>
            <a:r>
              <a:rPr lang="ru-RU" sz="1400" b="1" baseline="0" dirty="0"/>
              <a:t>) Представляет собой генератор, реальные </a:t>
            </a:r>
            <a:r>
              <a:rPr lang="en-US" sz="1400" b="1" baseline="0" dirty="0"/>
              <a:t>SNMP-</a:t>
            </a:r>
            <a:r>
              <a:rPr lang="ru-RU" sz="1400" b="1" baseline="0" dirty="0"/>
              <a:t>запросы к устройству выполняются при обращении к элементам генератора</a:t>
            </a:r>
          </a:p>
          <a:p>
            <a:endParaRPr lang="en-US" sz="1400" b="1" baseline="0" dirty="0"/>
          </a:p>
          <a:p>
            <a:r>
              <a:rPr lang="en-US" sz="1400" b="1" baseline="0" dirty="0" err="1"/>
              <a:t>varBinds</a:t>
            </a:r>
            <a:r>
              <a:rPr lang="en-US" sz="1400" b="1" baseline="0" dirty="0"/>
              <a:t> — </a:t>
            </a:r>
            <a:r>
              <a:rPr lang="ru-RU" sz="1400" b="1" baseline="0" dirty="0"/>
              <a:t>список из строк, которые вернуло сетевое устройство в ответ на запрос</a:t>
            </a:r>
            <a:endParaRPr lang="en-US" sz="1400" b="1" baseline="0" dirty="0"/>
          </a:p>
          <a:p>
            <a:endParaRPr lang="ru-RU" sz="1400" baseline="0" dirty="0"/>
          </a:p>
          <a:p>
            <a:r>
              <a:rPr lang="en-US" sz="1400" baseline="0" dirty="0"/>
              <a:t/>
            </a:r>
            <a:br>
              <a:rPr lang="en-US" sz="1400" baseline="0" dirty="0"/>
            </a:b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55534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1. Введение в программирование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Вы научитесь: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Писать и исполнять простой код на языке </a:t>
            </a:r>
            <a:r>
              <a:rPr lang="en-US" altLang="en-US" sz="2000" dirty="0"/>
              <a:t>Python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Тестировать и отлаживать ваш код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Использовать </a:t>
            </a:r>
            <a:r>
              <a:rPr lang="ru-RU" altLang="en-US" sz="2000" dirty="0" err="1"/>
              <a:t>репозиторий</a:t>
            </a: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Находить в Интернете, устанавливать и подключать внешние библиотеки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Правильно формулировать запросы в </a:t>
            </a:r>
            <a:r>
              <a:rPr lang="en-US" altLang="en-US" sz="2000" dirty="0"/>
              <a:t>Google/</a:t>
            </a:r>
            <a:r>
              <a:rPr lang="en-US" altLang="en-US" sz="2000" dirty="0" err="1"/>
              <a:t>StackOverflow</a:t>
            </a:r>
            <a:r>
              <a:rPr lang="en-US" altLang="en-US" sz="2000" dirty="0"/>
              <a:t>, </a:t>
            </a:r>
            <a:r>
              <a:rPr lang="ru-RU" altLang="en-US" sz="2000" dirty="0"/>
              <a:t>если не можете понять сами, почему ваш код плохо работает</a:t>
            </a:r>
          </a:p>
        </p:txBody>
      </p:sp>
    </p:spTree>
    <p:extLst>
      <p:ext uri="{BB962C8B-B14F-4D97-AF65-F5344CB8AC3E}">
        <p14:creationId xmlns:p14="http://schemas.microsoft.com/office/powerpoint/2010/main" val="7324345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1.3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./p4ne/Lab1.3/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snmp.py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7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Должен появиться список интерфейсов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0858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1.4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Классы, объекты и методы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284707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</a:t>
            </a:r>
            <a:r>
              <a:rPr lang="en-US" altLang="en-US" sz="2800" dirty="0"/>
              <a:t> </a:t>
            </a:r>
            <a:r>
              <a:rPr lang="ru-RU" altLang="en-US" sz="2800" dirty="0"/>
              <a:t>и классы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5915000" cy="5256213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Позвольте напомнить, что в </a:t>
            </a:r>
            <a:r>
              <a:rPr lang="en-US" altLang="en-US" sz="1800" dirty="0"/>
              <a:t>Python </a:t>
            </a:r>
            <a:r>
              <a:rPr lang="ru-RU" altLang="en-US" sz="1800" dirty="0"/>
              <a:t>всё — объект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Любой объект имеет тип, его можно узнать с помощью функции </a:t>
            </a:r>
            <a:r>
              <a:rPr lang="ru-RU" altLang="en-US" sz="1800" dirty="0" err="1"/>
              <a:t>t</a:t>
            </a:r>
            <a:r>
              <a:rPr lang="en-US" altLang="en-US" sz="1800" dirty="0" err="1"/>
              <a:t>ype</a:t>
            </a:r>
            <a:r>
              <a:rPr lang="en-US" altLang="en-US" sz="1800" dirty="0"/>
              <a:t>)</a:t>
            </a: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Тип объекта задаётся в момент создания, изменить его нельзя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Можно создать новый объект другого типа на основе существующего объекта, например </a:t>
            </a:r>
            <a:r>
              <a:rPr lang="en-US" altLang="en-US" sz="1800" i="1" dirty="0"/>
              <a:t>a = </a:t>
            </a:r>
            <a:r>
              <a:rPr lang="en-US" altLang="en-US" sz="1800" i="1" dirty="0" err="1"/>
              <a:t>int</a:t>
            </a:r>
            <a:r>
              <a:rPr lang="en-US" altLang="en-US" sz="1800" i="1" dirty="0"/>
              <a:t>(5.25)</a:t>
            </a:r>
            <a:r>
              <a:rPr lang="en-US" altLang="en-US" sz="1800" dirty="0"/>
              <a:t> — </a:t>
            </a:r>
            <a:r>
              <a:rPr lang="ru-RU" altLang="en-US" sz="1800" dirty="0"/>
              <a:t>создать целое число</a:t>
            </a:r>
            <a:r>
              <a:rPr lang="en-US" altLang="en-US" sz="1800" dirty="0"/>
              <a:t> </a:t>
            </a:r>
            <a:r>
              <a:rPr lang="ru-RU" altLang="en-US" sz="1800" dirty="0"/>
              <a:t>из вещественного, поместить в </a:t>
            </a:r>
            <a:r>
              <a:rPr lang="en-US" altLang="en-US" sz="1800" dirty="0"/>
              <a:t>a </a:t>
            </a:r>
            <a:r>
              <a:rPr lang="ru-RU" altLang="en-US" sz="1800" dirty="0"/>
              <a:t>ссылку на него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Типы бывают встроенные (</a:t>
            </a:r>
            <a:r>
              <a:rPr lang="en-US" altLang="en-US" sz="1800" dirty="0" err="1"/>
              <a:t>int</a:t>
            </a:r>
            <a:r>
              <a:rPr lang="en-US" altLang="en-US" sz="1800" dirty="0"/>
              <a:t>, float, function, </a:t>
            </a:r>
            <a:r>
              <a:rPr lang="en-US" altLang="en-US" sz="1800" dirty="0" err="1"/>
              <a:t>str</a:t>
            </a:r>
            <a:r>
              <a:rPr lang="en-US" altLang="en-US" sz="1800" dirty="0"/>
              <a:t> </a:t>
            </a:r>
            <a:r>
              <a:rPr lang="ru-RU" altLang="en-US" sz="1800" dirty="0"/>
              <a:t>и т. п.) и определяемые программистом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2604" y="1196975"/>
            <a:ext cx="2592412" cy="309612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>
                <a:solidFill>
                  <a:schemeClr val="dk1"/>
                </a:solidFill>
              </a:rPr>
              <a:t>&gt;&gt;&gt; s = "This is a string"</a:t>
            </a:r>
          </a:p>
          <a:p>
            <a:r>
              <a:rPr lang="pt-BR" sz="1600" baseline="0" dirty="0">
                <a:solidFill>
                  <a:schemeClr val="dk1"/>
                </a:solidFill>
              </a:rPr>
              <a:t>&gt;&gt;&gt; </a:t>
            </a:r>
            <a:r>
              <a:rPr lang="pt-BR" sz="1600" baseline="0" dirty="0" err="1">
                <a:solidFill>
                  <a:schemeClr val="dk1"/>
                </a:solidFill>
              </a:rPr>
              <a:t>s</a:t>
            </a:r>
            <a:r>
              <a:rPr lang="pt-BR" sz="1600" baseline="0" dirty="0">
                <a:solidFill>
                  <a:schemeClr val="dk1"/>
                </a:solidFill>
              </a:rPr>
              <a:t>[5]</a:t>
            </a:r>
          </a:p>
          <a:p>
            <a:r>
              <a:rPr lang="tr-TR" sz="1600" baseline="0" dirty="0">
                <a:solidFill>
                  <a:schemeClr val="dk1"/>
                </a:solidFill>
              </a:rPr>
              <a:t>'i'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type(s[5])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/>
              <a:t>&gt;&gt;&gt; type(lambda x: x*x)</a:t>
            </a:r>
          </a:p>
          <a:p>
            <a:r>
              <a:rPr lang="en-US" sz="1600" baseline="0" dirty="0"/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/>
              <a:t> 'function'&gt;</a:t>
            </a:r>
          </a:p>
          <a:p>
            <a:r>
              <a:rPr lang="en-US" sz="1600" baseline="0" dirty="0"/>
              <a:t>&gt;&gt;&gt; </a:t>
            </a: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17373549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</a:t>
            </a:r>
            <a:r>
              <a:rPr lang="en-US" altLang="en-US" sz="2800" dirty="0"/>
              <a:t> </a:t>
            </a:r>
            <a:r>
              <a:rPr lang="ru-RU" altLang="en-US" sz="2800" dirty="0"/>
              <a:t>и классы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5915000" cy="5256213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b="1" dirty="0"/>
              <a:t>Классы</a:t>
            </a:r>
            <a:r>
              <a:rPr lang="ru-RU" altLang="en-US" sz="1800" dirty="0"/>
              <a:t> — группируют объекты одного типа (т. е. внутреннее устройство которых одинаково)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Говорят, что «объект </a:t>
            </a:r>
            <a:r>
              <a:rPr lang="ru-RU" altLang="en-US" sz="1800" dirty="0">
                <a:solidFill>
                  <a:srgbClr val="FF0000"/>
                </a:solidFill>
              </a:rPr>
              <a:t>относится</a:t>
            </a:r>
            <a:r>
              <a:rPr lang="ru-RU" altLang="en-US" sz="1800" dirty="0"/>
              <a:t> к определённому </a:t>
            </a:r>
            <a:r>
              <a:rPr lang="ru-RU" altLang="en-US" sz="1800" dirty="0">
                <a:solidFill>
                  <a:srgbClr val="FF0000"/>
                </a:solidFill>
              </a:rPr>
              <a:t>классу</a:t>
            </a:r>
            <a:r>
              <a:rPr lang="ru-RU" altLang="en-US" sz="1800" dirty="0"/>
              <a:t>». Для </a:t>
            </a:r>
            <a:r>
              <a:rPr lang="en-US" altLang="en-US" sz="1800" dirty="0"/>
              <a:t>Python 3 </a:t>
            </a:r>
            <a:r>
              <a:rPr lang="ru-RU" altLang="en-US" sz="1800" dirty="0"/>
              <a:t>это в точности то же самое, что и «объект имеет определённый тип» (для </a:t>
            </a:r>
            <a:r>
              <a:rPr lang="en-US" altLang="en-US" sz="1800" dirty="0"/>
              <a:t>Python </a:t>
            </a:r>
            <a:r>
              <a:rPr lang="ru-RU" altLang="en-US" sz="1800" dirty="0"/>
              <a:t>2 не совсем так).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Встроенные в интерпретатор классы соответствуют существующим типам </a:t>
            </a:r>
            <a:r>
              <a:rPr lang="en-US" altLang="en-US" sz="1800" dirty="0"/>
              <a:t>(</a:t>
            </a:r>
            <a:r>
              <a:rPr lang="ru-RU" altLang="en-US" sz="1800" dirty="0"/>
              <a:t>приведены примеры для строк и функций)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Определяемые программистом классы являются механизмом создания новых типов («с нуля» или на основе существующих)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2604" y="1196975"/>
            <a:ext cx="2592412" cy="309612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>
                <a:solidFill>
                  <a:schemeClr val="dk1"/>
                </a:solidFill>
              </a:rPr>
              <a:t>&gt;&gt;&gt; s = "This is a string"</a:t>
            </a:r>
          </a:p>
          <a:p>
            <a:r>
              <a:rPr lang="pt-BR" sz="1600" baseline="0" dirty="0">
                <a:solidFill>
                  <a:schemeClr val="dk1"/>
                </a:solidFill>
              </a:rPr>
              <a:t>&gt;&gt;&gt; </a:t>
            </a:r>
            <a:r>
              <a:rPr lang="pt-BR" sz="1600" baseline="0" dirty="0" err="1">
                <a:solidFill>
                  <a:schemeClr val="dk1"/>
                </a:solidFill>
              </a:rPr>
              <a:t>s</a:t>
            </a:r>
            <a:r>
              <a:rPr lang="pt-BR" sz="1600" baseline="0" dirty="0">
                <a:solidFill>
                  <a:schemeClr val="dk1"/>
                </a:solidFill>
              </a:rPr>
              <a:t>[5]</a:t>
            </a:r>
          </a:p>
          <a:p>
            <a:r>
              <a:rPr lang="tr-TR" sz="1600" baseline="0" dirty="0">
                <a:solidFill>
                  <a:schemeClr val="dk1"/>
                </a:solidFill>
              </a:rPr>
              <a:t>'i'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type(s[5])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/>
              <a:t>&gt;&gt;&gt; type(lambda x: x*x)</a:t>
            </a:r>
          </a:p>
          <a:p>
            <a:r>
              <a:rPr lang="en-US" sz="1600" baseline="0" dirty="0"/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/>
              <a:t> 'function'&gt;</a:t>
            </a:r>
          </a:p>
          <a:p>
            <a:r>
              <a:rPr lang="en-US" sz="1600" baseline="0" dirty="0"/>
              <a:t>&gt;&gt;&gt; </a:t>
            </a: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341988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 другие </a:t>
            </a:r>
            <a:r>
              <a:rPr lang="ru-RU" altLang="en-US" sz="2400"/>
              <a:t>языки программирования</a:t>
            </a:r>
            <a:endParaRPr lang="en-US" altLang="en-US" sz="24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196975"/>
            <a:ext cx="8229600" cy="489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2000" kern="0" baseline="0" dirty="0"/>
              <a:t>Языки бывают:</a:t>
            </a:r>
            <a:endParaRPr lang="en-US" altLang="en-US" sz="2000" kern="0" baseline="0" dirty="0"/>
          </a:p>
          <a:p>
            <a:pPr eaLnBrk="1" hangingPunct="1"/>
            <a:endParaRPr lang="ru-RU" altLang="en-US" sz="2000" kern="0" baseline="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kern="0" baseline="0" dirty="0"/>
              <a:t>с сильной (строгой) или слабой типизацией — каждый фрагмент данных может быть интерпретирован как сущность только одного типа (сильная типизация) или как сущность нескольких типов (слабая типизация)</a:t>
            </a:r>
            <a:endParaRPr lang="en-US" altLang="en-US" sz="2000" kern="0" baseline="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kern="0" baseline="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kern="0" baseline="0" dirty="0"/>
              <a:t>со статической или динамической типизацией </a:t>
            </a:r>
            <a:r>
              <a:rPr lang="en-US" altLang="en-US" sz="2000" kern="0" baseline="0" dirty="0"/>
              <a:t>— </a:t>
            </a:r>
            <a:r>
              <a:rPr lang="ru-RU" altLang="en-US" sz="2000" kern="0" baseline="0" dirty="0"/>
              <a:t>переменная с одним и тем же именем может принимать значения только одного</a:t>
            </a:r>
            <a:r>
              <a:rPr lang="en-US" altLang="en-US" sz="2000" kern="0" baseline="0" dirty="0"/>
              <a:t> </a:t>
            </a:r>
            <a:r>
              <a:rPr lang="ru-RU" altLang="en-US" sz="2000" kern="0" baseline="0" dirty="0"/>
              <a:t>типа </a:t>
            </a:r>
            <a:r>
              <a:rPr lang="en-US" altLang="en-US" sz="2000" kern="0" baseline="0" dirty="0"/>
              <a:t>(</a:t>
            </a:r>
            <a:r>
              <a:rPr lang="ru-RU" altLang="en-US" sz="2000" kern="0" baseline="0" dirty="0"/>
              <a:t>статическая типизация) или разных типов (динамическая типизация)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kern="0" baseline="0" dirty="0"/>
          </a:p>
          <a:p>
            <a:pPr eaLnBrk="1" hangingPunct="1"/>
            <a:r>
              <a:rPr lang="en-US" altLang="en-US" sz="2000" baseline="0" dirty="0"/>
              <a:t>Python — </a:t>
            </a:r>
            <a:r>
              <a:rPr lang="ru-RU" altLang="en-US" sz="2000" baseline="0" dirty="0"/>
              <a:t>язык с </a:t>
            </a:r>
            <a:r>
              <a:rPr lang="ru-RU" altLang="en-US" sz="2000" baseline="0" dirty="0">
                <a:solidFill>
                  <a:srgbClr val="FF0000"/>
                </a:solidFill>
              </a:rPr>
              <a:t>сильной</a:t>
            </a:r>
            <a:r>
              <a:rPr lang="ru-RU" altLang="en-US" sz="2000" baseline="0" dirty="0"/>
              <a:t> </a:t>
            </a:r>
            <a:r>
              <a:rPr lang="ru-RU" altLang="en-US" sz="2000" baseline="0" dirty="0">
                <a:solidFill>
                  <a:srgbClr val="FF0000"/>
                </a:solidFill>
              </a:rPr>
              <a:t>динамической</a:t>
            </a:r>
            <a:r>
              <a:rPr lang="ru-RU" altLang="en-US" sz="2000" baseline="0" dirty="0"/>
              <a:t> типизацией (достаточно редко встречающаяся разновидность, сложна в реализации)</a:t>
            </a:r>
            <a:endParaRPr lang="en-US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7939187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 другие </a:t>
            </a:r>
            <a:r>
              <a:rPr lang="ru-RU" altLang="en-US" sz="2400"/>
              <a:t>языки программирования</a:t>
            </a:r>
            <a:endParaRPr lang="en-US" altLang="en-US" sz="24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191804"/>
              </p:ext>
            </p:extLst>
          </p:nvPr>
        </p:nvGraphicFramePr>
        <p:xfrm>
          <a:off x="182092" y="1340768"/>
          <a:ext cx="8494364" cy="473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799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Статическая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Динамическая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269">
                <a:tc>
                  <a:txBody>
                    <a:bodyPr/>
                    <a:lstStyle/>
                    <a:p>
                      <a:r>
                        <a:rPr lang="ru-RU" sz="1800" b="1" dirty="0"/>
                        <a:t>Сильная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Pascal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var</a:t>
                      </a:r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 a: integer;</a:t>
                      </a: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a :=</a:t>
                      </a:r>
                      <a:r>
                        <a:rPr lang="en-US" sz="18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1;</a:t>
                      </a:r>
                      <a:endParaRPr lang="en-US" sz="18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r>
                        <a:rPr lang="en-US" sz="1800" strike="sngStrike" dirty="0">
                          <a:latin typeface="Courier" charset="0"/>
                          <a:ea typeface="Courier" charset="0"/>
                          <a:cs typeface="Courier" charset="0"/>
                        </a:rPr>
                        <a:t>a := ‘1’</a:t>
                      </a:r>
                      <a:r>
                        <a:rPr lang="en-US" sz="1800" strike="noStrike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800" strike="noStrike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{</a:t>
                      </a:r>
                      <a:r>
                        <a:rPr lang="ru-RU" sz="1800" strike="noStrike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Так нельзя}</a:t>
                      </a:r>
                      <a:endParaRPr lang="en-US" sz="1800" strike="noStrike" dirty="0">
                        <a:solidFill>
                          <a:srgbClr val="FF0000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Python</a:t>
                      </a:r>
                      <a:endParaRPr lang="ru-RU" sz="1800" dirty="0"/>
                    </a:p>
                    <a:p>
                      <a:endParaRPr lang="ru-RU" sz="1800" dirty="0"/>
                    </a:p>
                    <a:p>
                      <a:r>
                        <a:rPr lang="en-US" sz="1800" dirty="0"/>
                        <a:t>a</a:t>
                      </a:r>
                      <a:r>
                        <a:rPr lang="en-US" sz="1800" baseline="0" dirty="0"/>
                        <a:t> = 1</a:t>
                      </a:r>
                    </a:p>
                    <a:p>
                      <a:r>
                        <a:rPr lang="en-US" sz="1800" baseline="0" dirty="0"/>
                        <a:t>a = "1"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</a:rPr>
                        <a:t># a 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</a:rPr>
                        <a:t>сразу же начала \ ссылаться на другой объект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</a:rPr>
                        <a:t> \</a:t>
                      </a:r>
                    </a:p>
                    <a:p>
                      <a:r>
                        <a:rPr lang="en-US" sz="1800" baseline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</a:rPr>
                        <a:t>другого типа)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1714">
                <a:tc>
                  <a:txBody>
                    <a:bodyPr/>
                    <a:lstStyle/>
                    <a:p>
                      <a:r>
                        <a:rPr lang="ru-RU" sz="1800" b="1" dirty="0"/>
                        <a:t>Слабая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 a;</a:t>
                      </a: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a = 1;</a:t>
                      </a: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a = "1";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/*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Транслятор выдаст предупреждение, но так можно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*/</a:t>
                      </a:r>
                      <a:endParaRPr lang="en-US" sz="1800" dirty="0">
                        <a:solidFill>
                          <a:srgbClr val="FF0000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JavaScript, Perl, PHP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$a = 1</a:t>
                      </a: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$a = "1"</a:t>
                      </a:r>
                      <a:r>
                        <a:rPr lang="en-US" sz="18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// 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Это та же самая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endParaRPr lang="en-US" sz="1800" dirty="0">
                        <a:solidFill>
                          <a:srgbClr val="FF0000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$a = 1</a:t>
                      </a:r>
                      <a:r>
                        <a:rPr lang="en-US" sz="18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+ "1"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// 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На таких языках писать невозможно </a:t>
                      </a:r>
                      <a:r>
                        <a:rPr lang="ru-RU" sz="1800" baseline="0" dirty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(частное мнение автора курса)</a:t>
                      </a:r>
                      <a:endParaRPr lang="en-US" sz="180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0642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«Утиная» типизация (</a:t>
            </a:r>
            <a:r>
              <a:rPr lang="en-US" altLang="en-US" sz="2800" dirty="0"/>
              <a:t>duck typing)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4114800" cy="5040337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Определение типа объекта по косвенным или второстепенным признакам — </a:t>
            </a:r>
            <a:r>
              <a:rPr lang="en-US" altLang="en-US" sz="1600" dirty="0"/>
              <a:t>«</a:t>
            </a:r>
            <a:r>
              <a:rPr lang="ru-RU" altLang="en-US" sz="1600" dirty="0"/>
              <a:t>выглядит как утка, крякает как утка, значит, это утка»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В языках с динамической типизацией (таких как </a:t>
            </a:r>
            <a:r>
              <a:rPr lang="en-US" altLang="en-US" sz="1600" dirty="0"/>
              <a:t>Python) — </a:t>
            </a:r>
            <a:r>
              <a:rPr lang="ru-RU" altLang="en-US" sz="1600" dirty="0"/>
              <a:t>часто самый простой способ понять, что можно делать с данными, пришедшими для обработки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Порождает ошибки, которые сложно найти, злоупотреблять не следует</a:t>
            </a:r>
            <a:endParaRPr lang="en-US" altLang="en-US" sz="1600" dirty="0"/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ru-RU" altLang="en-US" sz="1600" dirty="0"/>
              <a:t>Встроенная функция</a:t>
            </a:r>
            <a:r>
              <a:rPr lang="en-US" altLang="en-US" sz="1600" dirty="0"/>
              <a:t> </a:t>
            </a:r>
            <a:r>
              <a:rPr lang="en-US" altLang="en-US" sz="1600" b="1" dirty="0" err="1"/>
              <a:t>isinstance</a:t>
            </a:r>
            <a:r>
              <a:rPr lang="ru-RU" altLang="en-US" sz="1600" b="1" dirty="0"/>
              <a:t>(</a:t>
            </a:r>
            <a:r>
              <a:rPr lang="en-US" altLang="en-US" sz="1600" b="1" dirty="0"/>
              <a:t>object, Type)</a:t>
            </a:r>
            <a:r>
              <a:rPr lang="en-US" altLang="en-US" sz="1600" dirty="0"/>
              <a:t> — </a:t>
            </a:r>
            <a:r>
              <a:rPr lang="ru-RU" altLang="en-US" sz="1600" dirty="0"/>
              <a:t>определить, является ли объект </a:t>
            </a:r>
            <a:r>
              <a:rPr lang="en-US" altLang="en-US" sz="1600" b="1" dirty="0"/>
              <a:t>object</a:t>
            </a:r>
            <a:r>
              <a:rPr lang="en-US" altLang="en-US" sz="1600" dirty="0"/>
              <a:t> </a:t>
            </a:r>
            <a:r>
              <a:rPr lang="ru-RU" altLang="en-US" sz="1600" dirty="0"/>
              <a:t>экземпляром типа</a:t>
            </a:r>
            <a:r>
              <a:rPr lang="en-US" altLang="en-US" sz="1600" dirty="0"/>
              <a:t> </a:t>
            </a:r>
            <a:r>
              <a:rPr lang="en-US" altLang="en-US" sz="1600" b="1" dirty="0"/>
              <a:t>Type</a:t>
            </a:r>
            <a:endParaRPr lang="ru-RU" altLang="en-US" sz="1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5A2570-EE54-D441-9CBA-555FB96B4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760"/>
            <a:ext cx="4272136" cy="320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1D9A2A5B-553F-D8E0-E163-A88B8EBDA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725144"/>
            <a:ext cx="4272136" cy="151216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>
                <a:solidFill>
                  <a:schemeClr val="dk1"/>
                </a:solidFill>
              </a:rPr>
              <a:t>&gt;&gt;&gt; s = "This is a string"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</a:t>
            </a:r>
            <a:r>
              <a:rPr lang="en-US" sz="1600" baseline="0" dirty="0" err="1">
                <a:solidFill>
                  <a:schemeClr val="dk1"/>
                </a:solidFill>
              </a:rPr>
              <a:t>isinstance</a:t>
            </a:r>
            <a:r>
              <a:rPr lang="en-US" sz="1600" baseline="0" dirty="0">
                <a:solidFill>
                  <a:schemeClr val="dk1"/>
                </a:solidFill>
              </a:rPr>
              <a:t>(s, str)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True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6539025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Аннотации типов (</a:t>
            </a:r>
            <a:r>
              <a:rPr lang="en-US" altLang="en-US" sz="2800" dirty="0"/>
              <a:t>type hints)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4330824" cy="5256361"/>
          </a:xfrm>
        </p:spPr>
        <p:txBody>
          <a:bodyPr/>
          <a:lstStyle/>
          <a:p>
            <a:pPr eaLnBrk="1" hangingPunct="1"/>
            <a:r>
              <a:rPr lang="en-US" altLang="en-US" sz="1800" dirty="0"/>
              <a:t>Python </a:t>
            </a:r>
            <a:r>
              <a:rPr lang="ru-RU" altLang="en-US" sz="1800" dirty="0"/>
              <a:t>регулярно подвергается критике из-за своего подхода к типам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В версии 3.6 были добавлены аннотации типов (</a:t>
            </a:r>
            <a:r>
              <a:rPr lang="en-US" altLang="en-US" sz="1800" dirty="0"/>
              <a:t>type hints)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ru-RU" altLang="en-US" sz="1800" dirty="0"/>
              <a:t>Предназначены для программиста, среды разработки и статических анализаторов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Интерпретатор никак не меняет своего поведения в зависимости от аннотаций типов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Сохраняются в атрибутах, можно проанализировать при выполнении программы</a:t>
            </a:r>
            <a:endParaRPr lang="en-US" altLang="en-US" sz="18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9701186-3770-1E49-B095-CD96326C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1196975"/>
            <a:ext cx="4012976" cy="15119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price: int = 5</a:t>
            </a:r>
            <a:br>
              <a:rPr lang="en-US" sz="1600" baseline="0" dirty="0"/>
            </a:br>
            <a:r>
              <a:rPr lang="en-US" sz="1600" baseline="0" dirty="0"/>
              <a:t>title</a:t>
            </a:r>
            <a:r>
              <a:rPr lang="en-US" sz="1600" baseline="0"/>
              <a:t>: str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="1" baseline="0" dirty="0"/>
              <a:t>def</a:t>
            </a:r>
            <a:r>
              <a:rPr lang="en-US" sz="1600" baseline="0" dirty="0"/>
              <a:t> </a:t>
            </a:r>
            <a:r>
              <a:rPr lang="en-US" sz="1600" baseline="0" dirty="0" err="1"/>
              <a:t>indent_right</a:t>
            </a:r>
            <a:r>
              <a:rPr lang="en-US" sz="1600" baseline="0" dirty="0"/>
              <a:t>(s: str, width: int) -&gt; str: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/>
              <a:t>return</a:t>
            </a:r>
            <a:r>
              <a:rPr lang="en-US" sz="1600" baseline="0" dirty="0"/>
              <a:t> </a:t>
            </a:r>
            <a:r>
              <a:rPr lang="en-US" sz="1600" b="1" baseline="0" dirty="0"/>
              <a:t>" " </a:t>
            </a:r>
            <a:r>
              <a:rPr lang="en-US" sz="1600" baseline="0" dirty="0"/>
              <a:t>* (max(0, width - </a:t>
            </a:r>
            <a:r>
              <a:rPr lang="en-US" sz="1600" baseline="0" dirty="0" err="1"/>
              <a:t>len</a:t>
            </a:r>
            <a:r>
              <a:rPr lang="en-US" sz="1600" baseline="0" dirty="0"/>
              <a:t>(s))) + s</a:t>
            </a:r>
            <a:br>
              <a:rPr lang="en-US" sz="1600" baseline="0" dirty="0"/>
            </a:br>
            <a:endParaRPr lang="en-US" sz="1600" baseline="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125807-E4CE-FC4A-BCC8-2DCDC7F26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2996952"/>
            <a:ext cx="4012976" cy="244827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</a:t>
            </a:r>
            <a:r>
              <a:rPr lang="en-US" sz="1600" baseline="0" dirty="0" err="1"/>
              <a:t>dir</a:t>
            </a:r>
            <a:r>
              <a:rPr lang="en-US" sz="1600" baseline="0" dirty="0"/>
              <a:t>(</a:t>
            </a:r>
            <a:r>
              <a:rPr lang="en-US" sz="1600" baseline="0" dirty="0" err="1"/>
              <a:t>indent_right</a:t>
            </a:r>
            <a:r>
              <a:rPr lang="en-US" sz="1600" baseline="0" dirty="0"/>
              <a:t>)</a:t>
            </a:r>
          </a:p>
          <a:p>
            <a:r>
              <a:rPr lang="en-US" sz="1600" baseline="0" dirty="0"/>
              <a:t>['__annotations__', '__call__', '__class__’, …</a:t>
            </a:r>
          </a:p>
          <a:p>
            <a:r>
              <a:rPr lang="en-US" sz="1600" baseline="0" dirty="0"/>
              <a:t>'__</a:t>
            </a:r>
            <a:r>
              <a:rPr lang="en-US" sz="1600" baseline="0" dirty="0" err="1"/>
              <a:t>subclasshook</a:t>
            </a:r>
            <a:r>
              <a:rPr lang="en-US" sz="1600" baseline="0" dirty="0"/>
              <a:t>__']</a:t>
            </a:r>
          </a:p>
          <a:p>
            <a:r>
              <a:rPr lang="en-US" sz="1600" baseline="0" dirty="0"/>
              <a:t>&gt;&gt;&gt; </a:t>
            </a:r>
            <a:r>
              <a:rPr lang="en-US" sz="1600" baseline="0" dirty="0" err="1"/>
              <a:t>indent_right.__annotations</a:t>
            </a:r>
            <a:r>
              <a:rPr lang="en-US" sz="1600" baseline="0" dirty="0"/>
              <a:t>__</a:t>
            </a:r>
          </a:p>
          <a:p>
            <a:r>
              <a:rPr lang="en-US" sz="1600" baseline="0" dirty="0"/>
              <a:t>{'s': &lt;class 'str'&gt;, 'width': &lt;class 'int'&gt;, 'return': &lt;class 'str'&gt;}</a:t>
            </a:r>
          </a:p>
          <a:p>
            <a:r>
              <a:rPr lang="en-US" sz="1600" baseline="0" dirty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21802510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 и классы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5915000" cy="4176241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Объект — совокупность данных, воспринимаемых как целое, и кода, предназначенного исключительно для обработки этих данных.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В </a:t>
            </a:r>
            <a:r>
              <a:rPr lang="en-US" altLang="en-US" sz="1800" dirty="0"/>
              <a:t>Python 3</a:t>
            </a:r>
            <a:r>
              <a:rPr lang="ru-RU" altLang="en-US" sz="1800" dirty="0"/>
              <a:t> любой набор данных — объект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Поскольку </a:t>
            </a:r>
            <a:r>
              <a:rPr lang="en-US" altLang="en-US" sz="1800" dirty="0"/>
              <a:t>Python </a:t>
            </a:r>
            <a:r>
              <a:rPr lang="ru-RU" altLang="en-US" sz="1800" dirty="0"/>
              <a:t>— язык со строгой типизацией, объект получает тип в момент создания, изменить тип нельзя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Класс — это «завод» для изготовления многих объектов одинакового типа.</a:t>
            </a:r>
            <a:endParaRPr lang="en-US" altLang="en-US" sz="1800" b="1" dirty="0">
              <a:solidFill>
                <a:srgbClr val="FF0000"/>
              </a:solidFill>
            </a:endParaRP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2604" y="1196975"/>
            <a:ext cx="2592412" cy="309612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>
                <a:solidFill>
                  <a:schemeClr val="dk1"/>
                </a:solidFill>
              </a:rPr>
              <a:t>&gt;&gt;&gt; s = "This is a string"</a:t>
            </a:r>
          </a:p>
          <a:p>
            <a:r>
              <a:rPr lang="pt-BR" sz="1600" baseline="0" dirty="0">
                <a:solidFill>
                  <a:schemeClr val="dk1"/>
                </a:solidFill>
              </a:rPr>
              <a:t>&gt;&gt;&gt; </a:t>
            </a:r>
            <a:r>
              <a:rPr lang="pt-BR" sz="1600" baseline="0" dirty="0" err="1">
                <a:solidFill>
                  <a:schemeClr val="dk1"/>
                </a:solidFill>
              </a:rPr>
              <a:t>s</a:t>
            </a:r>
            <a:r>
              <a:rPr lang="pt-BR" sz="1600" baseline="0" dirty="0">
                <a:solidFill>
                  <a:schemeClr val="dk1"/>
                </a:solidFill>
              </a:rPr>
              <a:t>[5]</a:t>
            </a:r>
          </a:p>
          <a:p>
            <a:r>
              <a:rPr lang="tr-TR" sz="1600" baseline="0" dirty="0">
                <a:solidFill>
                  <a:schemeClr val="dk1"/>
                </a:solidFill>
              </a:rPr>
              <a:t>'i'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type(s[5])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/>
              <a:t>&gt;&gt;&gt; type(lambda x: x*x)</a:t>
            </a:r>
          </a:p>
          <a:p>
            <a:r>
              <a:rPr lang="en-US" sz="1600" baseline="0" dirty="0"/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/>
              <a:t> 'function'&gt;</a:t>
            </a:r>
          </a:p>
          <a:p>
            <a:r>
              <a:rPr lang="en-US" sz="1600" baseline="0" dirty="0"/>
              <a:t>&gt;&gt;&gt; </a:t>
            </a: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23298048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 и классы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147249" cy="4032225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Объект должен: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вести себя определённым образом;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помнить своё состояние.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Пример 1 — целое число: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имеет определенное значение (состояние);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позволяет узнать это значение (поведение).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Пример 2 — строка: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имеет определенное значение в виде цепочки символов и атрибут — длину в виде целого числа (состояние);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позволяет узнать длину и получить доступ к значению (поведение).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A4881-C936-7E4D-A9A2-AD5D2CC263FC}"/>
              </a:ext>
            </a:extLst>
          </p:cNvPr>
          <p:cNvSpPr txBox="1"/>
          <p:nvPr/>
        </p:nvSpPr>
        <p:spPr>
          <a:xfrm>
            <a:off x="457199" y="5373216"/>
            <a:ext cx="7491154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 eaLnBrk="1" hangingPunct="1"/>
            <a:r>
              <a:rPr lang="ru-RU" altLang="en-US" sz="1800" baseline="0" dirty="0"/>
              <a:t>Объекты, относящиеся к одному классу, всегда имеют одинаковое поведение, но могут иметь разное состояние</a:t>
            </a:r>
            <a:endParaRPr lang="en-US" altLang="en-US" sz="1800" b="1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237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1. Введение в программирование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Вы приобретете: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Простую, но полноценную среду разработки на </a:t>
            </a:r>
            <a:r>
              <a:rPr lang="en-US" altLang="en-US" dirty="0"/>
              <a:t>Python </a:t>
            </a:r>
            <a:r>
              <a:rPr lang="ru-RU" altLang="en-US" dirty="0"/>
              <a:t>на вашем ноутбуке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Аккаунт на </a:t>
            </a:r>
            <a:r>
              <a:rPr lang="en-US" altLang="en-US" dirty="0" err="1"/>
              <a:t>github</a:t>
            </a:r>
            <a:r>
              <a:rPr lang="ru-RU" altLang="en-US" dirty="0"/>
              <a:t>, где сможете хранить и повторно использовать весь ваш код (а также добавить ссылку в резюме, если захотите сменить работу)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Несколько полезных библиотек, которые можно сразу использовать в вашей повседневной деятельности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56242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 и классы</a:t>
            </a:r>
            <a:endParaRPr lang="en-US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24168" y="1340768"/>
            <a:ext cx="758899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/>
              <a:t>Для хранения состояния в объектах предусматриваются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поля, </a:t>
            </a:r>
            <a:r>
              <a:rPr lang="ru-RU" altLang="en-US" sz="2000" baseline="0" dirty="0"/>
              <a:t>а для обеспечения нужного поведения —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методы</a:t>
            </a:r>
            <a:endParaRPr lang="en-US" altLang="en-US" sz="2000" baseline="0" dirty="0">
              <a:solidFill>
                <a:schemeClr val="tx1"/>
              </a:solidFill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ru-RU" altLang="en-US" sz="2000" baseline="0" dirty="0">
              <a:solidFill>
                <a:schemeClr val="tx1"/>
              </a:solidFill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Поля в </a:t>
            </a:r>
            <a:r>
              <a:rPr lang="en-US" altLang="en-US" sz="2000" baseline="0" dirty="0">
                <a:solidFill>
                  <a:schemeClr val="tx1"/>
                </a:solidFill>
              </a:rPr>
              <a:t>Python </a:t>
            </a:r>
            <a:r>
              <a:rPr lang="ru-RU" altLang="en-US" sz="2000" baseline="0" dirty="0">
                <a:solidFill>
                  <a:schemeClr val="tx1"/>
                </a:solidFill>
              </a:rPr>
              <a:t>реализованы как переменные (представляют собой ссылки, как и любые другие переменные)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ru-RU" altLang="en-US" sz="2000" baseline="0" dirty="0">
              <a:solidFill>
                <a:schemeClr val="tx1"/>
              </a:solidFill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Методы в </a:t>
            </a:r>
            <a:r>
              <a:rPr lang="en-US" altLang="en-US" sz="2000" baseline="0" dirty="0">
                <a:solidFill>
                  <a:schemeClr val="tx1"/>
                </a:solidFill>
              </a:rPr>
              <a:t>Python </a:t>
            </a:r>
            <a:r>
              <a:rPr lang="ru-RU" altLang="en-US" sz="2000" baseline="0" dirty="0">
                <a:solidFill>
                  <a:schemeClr val="tx1"/>
                </a:solidFill>
              </a:rPr>
              <a:t>реализованы как функции, иногда называются «функции-члены класса»</a:t>
            </a:r>
            <a:endParaRPr lang="en-US" altLang="en-US" sz="2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531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Создаём свой класс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7283152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Мы создаём класс </a:t>
            </a:r>
            <a:r>
              <a:rPr lang="en-US" altLang="en-US" sz="1600" dirty="0"/>
              <a:t>Subnet (</a:t>
            </a:r>
            <a:r>
              <a:rPr lang="ru-RU" altLang="en-US" sz="1600" dirty="0"/>
              <a:t>подсеть) — понятие, знакомое любому сетевому инженеру, состоит из сети и маски, умеет возвращать значение сети и значение маски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Принимаем решение: данные о сети храним в виде строки чисел, разделенных точкой (</a:t>
            </a:r>
            <a:r>
              <a:rPr lang="en-US" altLang="en-US" sz="1600" dirty="0"/>
              <a:t>‘192.168.1.0’), </a:t>
            </a:r>
            <a:r>
              <a:rPr lang="ru-RU" altLang="en-US" sz="1600" dirty="0"/>
              <a:t>маску — в виде строки, содержащей слэш и длину (</a:t>
            </a:r>
            <a:r>
              <a:rPr lang="en-US" altLang="en-US" sz="1600" dirty="0"/>
              <a:t>’/24’)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Те же самые данные можно хранить в виде целых 32-битных чисел, можно даже хранить сразу оба представления — выбирайте исходя из ваших целей, сообразуясь с принципами удобства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Наша цель — учёба, поэтому выбираем самое наглядное представление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Следует избегать дублирования информации — если одни и те же данные  хранятся в разных видах и в разных местах, сразу же встаёт проблема их синхронизации и отслеживания целостности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1980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Создаём свой класс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610744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Создание класса — конструкция </a:t>
            </a:r>
            <a:r>
              <a:rPr lang="en-US" altLang="en-US" sz="1400" dirty="0">
                <a:solidFill>
                  <a:srgbClr val="FF0000"/>
                </a:solidFill>
              </a:rPr>
              <a:t>class</a:t>
            </a:r>
            <a:r>
              <a:rPr lang="en-US" altLang="en-US" sz="1400" dirty="0"/>
              <a:t>.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Класс — это «завод», предназначенный для производства многочисленных похожих объектов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Исторически сложилось называть классы с заглавной буквы, а объекты классов — с маленькой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__</a:t>
            </a:r>
            <a:r>
              <a:rPr lang="en-US" altLang="en-US" sz="1400" dirty="0" err="1"/>
              <a:t>init</a:t>
            </a:r>
            <a:r>
              <a:rPr lang="en-US" altLang="en-US" sz="1400" dirty="0"/>
              <a:t>__ — </a:t>
            </a:r>
            <a:r>
              <a:rPr lang="ru-RU" altLang="en-US" sz="1400" dirty="0"/>
              <a:t>конструктор (специальный метод для инициализации объекта). Неявно вызывается при создании объекта (в </a:t>
            </a:r>
            <a:r>
              <a:rPr lang="en-US" altLang="en-US" sz="1400" dirty="0"/>
              <a:t>Python </a:t>
            </a:r>
            <a:r>
              <a:rPr lang="ru-RU" altLang="en-US" sz="1400" dirty="0"/>
              <a:t>имена, начинающиеся и заканчивающиеся на два подчеркивания, имеют специальные значения)</a:t>
            </a: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/>
              <a:t>self — </a:t>
            </a:r>
            <a:r>
              <a:rPr lang="ru-RU" altLang="en-US" sz="1400" dirty="0"/>
              <a:t>параметр, по которому код, общий для всех экземпляров класса, может обратиться именно к своему экземпляру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/>
              <a:t>class </a:t>
            </a:r>
            <a:r>
              <a:rPr lang="en-US" sz="1600" baseline="0" dirty="0"/>
              <a:t>Subnet: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, p=</a:t>
            </a:r>
            <a:r>
              <a:rPr lang="en-US" sz="1600" b="1" baseline="0" dirty="0"/>
              <a:t>"/0"</a:t>
            </a:r>
            <a:r>
              <a:rPr lang="en-US" sz="1600" baseline="0" dirty="0"/>
              <a:t>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= n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> = p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str</a:t>
            </a:r>
            <a:r>
              <a:rPr lang="en-US" sz="1600" baseline="0" dirty="0"/>
              <a:t>__(self):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+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getnet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getprefix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self.prefix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hr-HR" sz="1600" baseline="0" dirty="0"/>
              <a:t>n1 = </a:t>
            </a:r>
            <a:r>
              <a:rPr lang="hr-HR" sz="1600" baseline="0" dirty="0" err="1"/>
              <a:t>Subnet</a:t>
            </a:r>
            <a:r>
              <a:rPr lang="hr-HR" sz="1600" baseline="0" dirty="0"/>
              <a:t>(</a:t>
            </a:r>
            <a:r>
              <a:rPr lang="hr-HR" sz="1600" b="1" baseline="0" dirty="0"/>
              <a:t>"192.168.1.0"</a:t>
            </a:r>
            <a:r>
              <a:rPr lang="hr-HR" sz="1600" baseline="0" dirty="0"/>
              <a:t>, </a:t>
            </a:r>
            <a:r>
              <a:rPr lang="hr-HR" sz="1600" b="1" baseline="0" dirty="0"/>
              <a:t>"/24"</a:t>
            </a:r>
            <a:r>
              <a:rPr lang="hr-HR" sz="1600" baseline="0" dirty="0"/>
              <a:t>)</a:t>
            </a:r>
            <a:br>
              <a:rPr lang="hr-HR" sz="1600" baseline="0" dirty="0"/>
            </a:br>
            <a:r>
              <a:rPr lang="hr-HR" sz="1600" baseline="0" dirty="0"/>
              <a:t>n2 = </a:t>
            </a:r>
            <a:r>
              <a:rPr lang="hr-HR" sz="1600" baseline="0" dirty="0" err="1"/>
              <a:t>Subnet</a:t>
            </a:r>
            <a:r>
              <a:rPr lang="hr-HR" sz="1600" baseline="0" dirty="0"/>
              <a:t>(</a:t>
            </a:r>
            <a:r>
              <a:rPr lang="hr-HR" sz="1600" b="1" baseline="0" dirty="0"/>
              <a:t>"172.16.0.0"</a:t>
            </a:r>
            <a:r>
              <a:rPr lang="hr-HR" sz="1600" baseline="0" dirty="0"/>
              <a:t>, </a:t>
            </a:r>
            <a:r>
              <a:rPr lang="hr-HR" sz="1600" b="1" baseline="0" dirty="0"/>
              <a:t>"/16"</a:t>
            </a:r>
            <a:r>
              <a:rPr lang="hr-HR" sz="1600" baseline="0" dirty="0"/>
              <a:t>)</a:t>
            </a:r>
            <a:br>
              <a:rPr lang="hr-HR" sz="1600" baseline="0" dirty="0"/>
            </a:br>
            <a:r>
              <a:rPr lang="hr-HR" sz="1600" baseline="0" dirty="0"/>
              <a:t>n3 = </a:t>
            </a:r>
            <a:r>
              <a:rPr lang="hr-HR" sz="1600" baseline="0" dirty="0" err="1"/>
              <a:t>Subnet</a:t>
            </a:r>
            <a:r>
              <a:rPr lang="hr-HR" sz="1600" baseline="0" dirty="0"/>
              <a:t>()</a:t>
            </a:r>
            <a:br>
              <a:rPr lang="hr-HR" sz="1600" baseline="0" dirty="0"/>
            </a:br>
            <a:r>
              <a:rPr lang="en-US" sz="1600" baseline="0" dirty="0"/>
              <a:t/>
            </a:r>
            <a:br>
              <a:rPr lang="en-US" sz="1600" baseline="0" dirty="0"/>
            </a:br>
            <a:endParaRPr lang="nb-NO" sz="1600" baseline="0" dirty="0"/>
          </a:p>
        </p:txBody>
      </p:sp>
      <p:sp>
        <p:nvSpPr>
          <p:cNvPr id="5" name="Left Arrow 4"/>
          <p:cNvSpPr/>
          <p:nvPr/>
        </p:nvSpPr>
        <p:spPr bwMode="auto">
          <a:xfrm rot="10800000">
            <a:off x="3707904" y="119697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0433" y="1556792"/>
            <a:ext cx="1368153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Создаем класс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 rot="5400000">
            <a:off x="4581276" y="526873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2111" y="5511054"/>
            <a:ext cx="2656273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Создаем три объекта (экземпляра), имеющих тип </a:t>
            </a:r>
            <a:r>
              <a:rPr lang="en-US" sz="1800" baseline="0" dirty="0"/>
              <a:t>Subnet</a:t>
            </a:r>
          </a:p>
        </p:txBody>
      </p:sp>
    </p:spTree>
    <p:extLst>
      <p:ext uri="{BB962C8B-B14F-4D97-AF65-F5344CB8AC3E}">
        <p14:creationId xmlns:p14="http://schemas.microsoft.com/office/powerpoint/2010/main" val="11779597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Что делает </a:t>
            </a:r>
            <a:r>
              <a:rPr lang="en-US" altLang="en-US" sz="2800" dirty="0"/>
              <a:t>Python </a:t>
            </a:r>
            <a:r>
              <a:rPr lang="ru-RU" altLang="en-US" sz="2800" dirty="0"/>
              <a:t>при создании классов и объектов</a:t>
            </a:r>
            <a:endParaRPr lang="en-US" alt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0055"/>
              </p:ext>
            </p:extLst>
          </p:nvPr>
        </p:nvGraphicFramePr>
        <p:xfrm>
          <a:off x="4499992" y="1988840"/>
          <a:ext cx="38805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Элемент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</a:t>
                      </a:r>
                      <a:r>
                        <a:rPr lang="en-US" dirty="0" err="1"/>
                        <a:t>init</a:t>
                      </a:r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код функции </a:t>
                      </a:r>
                      <a:r>
                        <a:rPr lang="en-US" dirty="0"/>
                        <a:t>__</a:t>
                      </a:r>
                      <a:r>
                        <a:rPr lang="en-US" dirty="0" err="1"/>
                        <a:t>init</a:t>
                      </a:r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</a:t>
                      </a:r>
                      <a:r>
                        <a:rPr lang="en-US" dirty="0" err="1"/>
                        <a:t>str</a:t>
                      </a:r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код</a:t>
                      </a:r>
                      <a:r>
                        <a:rPr lang="ru-RU" baseline="0" dirty="0"/>
                        <a:t> функции </a:t>
                      </a:r>
                      <a:r>
                        <a:rPr lang="en-US" baseline="0" dirty="0"/>
                        <a:t>__</a:t>
                      </a:r>
                      <a:r>
                        <a:rPr lang="en-US" baseline="0" dirty="0" err="1"/>
                        <a:t>str</a:t>
                      </a:r>
                      <a:r>
                        <a:rPr lang="en-US" baseline="0" dirty="0"/>
                        <a:t>__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getnet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код</a:t>
                      </a:r>
                      <a:r>
                        <a:rPr lang="ru-RU" baseline="0" dirty="0"/>
                        <a:t> функции </a:t>
                      </a:r>
                      <a:r>
                        <a:rPr lang="en-US" baseline="0" dirty="0" err="1"/>
                        <a:t>getnet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getprefix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код</a:t>
                      </a:r>
                      <a:r>
                        <a:rPr lang="ru-RU" baseline="0" dirty="0"/>
                        <a:t> функции </a:t>
                      </a:r>
                      <a:r>
                        <a:rPr lang="en-US" baseline="0" dirty="0" err="1"/>
                        <a:t>getprefix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88024" y="1464930"/>
            <a:ext cx="1872208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class Subnet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904363"/>
              </p:ext>
            </p:extLst>
          </p:nvPr>
        </p:nvGraphicFramePr>
        <p:xfrm>
          <a:off x="913136" y="1988840"/>
          <a:ext cx="30243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Элемент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“192.168.1.0”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“/24”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88168"/>
              </p:ext>
            </p:extLst>
          </p:nvPr>
        </p:nvGraphicFramePr>
        <p:xfrm>
          <a:off x="913136" y="3319830"/>
          <a:ext cx="30243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Элемент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“172.16.0.0”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“/16”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39645"/>
              </p:ext>
            </p:extLst>
          </p:nvPr>
        </p:nvGraphicFramePr>
        <p:xfrm>
          <a:off x="913136" y="4776356"/>
          <a:ext cx="30243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Элемент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“0.0.0.0”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“/0”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7560" y="2275989"/>
            <a:ext cx="755576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/>
              <a:t>n1</a:t>
            </a:r>
            <a:endParaRPr lang="en-US" sz="1800" baseline="0" dirty="0"/>
          </a:p>
        </p:txBody>
      </p:sp>
      <p:sp>
        <p:nvSpPr>
          <p:cNvPr id="16" name="TextBox 15"/>
          <p:cNvSpPr txBox="1"/>
          <p:nvPr/>
        </p:nvSpPr>
        <p:spPr>
          <a:xfrm>
            <a:off x="157560" y="3691424"/>
            <a:ext cx="755576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n2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560" y="5147950"/>
            <a:ext cx="755576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n3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616" y="1275502"/>
            <a:ext cx="1872208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Объекты класса </a:t>
            </a:r>
            <a:r>
              <a:rPr lang="en-US" sz="1800" baseline="0" dirty="0"/>
              <a:t>Subnet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572000" y="4088944"/>
            <a:ext cx="3672408" cy="214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kern="0" baseline="0" dirty="0"/>
              <a:t>Все три объекта класса </a:t>
            </a:r>
            <a:r>
              <a:rPr lang="en-US" altLang="en-US" sz="1600" kern="0" baseline="0" dirty="0"/>
              <a:t>Subnet </a:t>
            </a:r>
            <a:r>
              <a:rPr lang="ru-RU" altLang="en-US" sz="1600" kern="0" baseline="0" dirty="0"/>
              <a:t>имеют разные данные, но общий код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kern="0" baseline="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kern="0" baseline="0" dirty="0"/>
              <a:t>Общий код различает объекты с помощью параметра </a:t>
            </a:r>
            <a:r>
              <a:rPr lang="en-US" altLang="en-US" sz="1600" kern="0" baseline="0" dirty="0"/>
              <a:t>self</a:t>
            </a:r>
            <a:endParaRPr lang="ru-RU" altLang="en-US" sz="1600" kern="0" baseline="0" dirty="0"/>
          </a:p>
        </p:txBody>
      </p:sp>
      <p:cxnSp>
        <p:nvCxnSpPr>
          <p:cNvPr id="10" name="Elbow Connector 9"/>
          <p:cNvCxnSpPr>
            <a:stCxn id="12" idx="3"/>
            <a:endCxn id="3" idx="1"/>
          </p:cNvCxnSpPr>
          <p:nvPr/>
        </p:nvCxnSpPr>
        <p:spPr bwMode="auto">
          <a:xfrm>
            <a:off x="3937472" y="2545100"/>
            <a:ext cx="562520" cy="37084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Elbow Connector 23"/>
          <p:cNvCxnSpPr>
            <a:stCxn id="13" idx="3"/>
            <a:endCxn id="3" idx="1"/>
          </p:cNvCxnSpPr>
          <p:nvPr/>
        </p:nvCxnSpPr>
        <p:spPr bwMode="auto">
          <a:xfrm flipV="1">
            <a:off x="3937472" y="2915940"/>
            <a:ext cx="562520" cy="96015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Elbow Connector 26"/>
          <p:cNvCxnSpPr>
            <a:stCxn id="14" idx="3"/>
            <a:endCxn id="3" idx="1"/>
          </p:cNvCxnSpPr>
          <p:nvPr/>
        </p:nvCxnSpPr>
        <p:spPr bwMode="auto">
          <a:xfrm flipV="1">
            <a:off x="3937472" y="2915940"/>
            <a:ext cx="562520" cy="24166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2517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Методы (сообщения)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740822" cy="5256213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Методы:</a:t>
            </a:r>
          </a:p>
          <a:p>
            <a:pPr eaLnBrk="1" hangingPunct="1"/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getnet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getprefix</a:t>
            </a:r>
            <a:r>
              <a:rPr lang="en-US" altLang="en-US" sz="1600" dirty="0"/>
              <a:t> — </a:t>
            </a:r>
            <a:r>
              <a:rPr lang="ru-RU" altLang="en-US" sz="1600" dirty="0"/>
              <a:t>обычные методы класса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Конструктор __</a:t>
            </a:r>
            <a:r>
              <a:rPr lang="en-US" altLang="en-US" sz="1600" dirty="0" err="1"/>
              <a:t>init</a:t>
            </a:r>
            <a:r>
              <a:rPr lang="en-US" altLang="en-US" sz="1600" dirty="0"/>
              <a:t>__</a:t>
            </a:r>
            <a:r>
              <a:rPr lang="ru-RU" altLang="en-US" sz="1600" dirty="0"/>
              <a:t> — тоже метод, но специальный, т. к. вызывается неявно, при создании объекта класса. Создает «внутренности» объекта класса. Не должен ничего возвращать (иначе — будет ошибка)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__</a:t>
            </a:r>
            <a:r>
              <a:rPr lang="en-US" altLang="en-US" sz="1600" dirty="0" err="1"/>
              <a:t>str</a:t>
            </a:r>
            <a:r>
              <a:rPr lang="en-US" altLang="en-US" sz="1600" dirty="0"/>
              <a:t>__ —</a:t>
            </a:r>
            <a:r>
              <a:rPr lang="ru-RU" altLang="en-US" sz="1600" dirty="0"/>
              <a:t> тоже специальный метод, вызывается при попытке преобразовать объект класса в строку (функциями </a:t>
            </a:r>
            <a:r>
              <a:rPr lang="en-US" altLang="en-US" sz="1600" dirty="0"/>
              <a:t>print(), </a:t>
            </a:r>
            <a:r>
              <a:rPr lang="en-US" altLang="en-US" sz="1600" dirty="0" err="1"/>
              <a:t>str</a:t>
            </a:r>
            <a:r>
              <a:rPr lang="en-US" altLang="en-US" sz="1600" dirty="0"/>
              <a:t>() </a:t>
            </a:r>
            <a:r>
              <a:rPr lang="ru-RU" altLang="en-US" sz="1600" dirty="0"/>
              <a:t>и другими)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/>
              <a:t>class </a:t>
            </a:r>
            <a:r>
              <a:rPr lang="en-US" sz="1600" baseline="0" dirty="0"/>
              <a:t>Subnet: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, p=</a:t>
            </a:r>
            <a:r>
              <a:rPr lang="en-US" sz="1600" b="1" baseline="0" dirty="0"/>
              <a:t>"/0"</a:t>
            </a:r>
            <a:r>
              <a:rPr lang="en-US" sz="1600" baseline="0" dirty="0"/>
              <a:t>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= n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> = p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str</a:t>
            </a:r>
            <a:r>
              <a:rPr lang="en-US" sz="1600" baseline="0" dirty="0"/>
              <a:t>__(self):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+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getnet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getprefix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self.prefix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hr-HR" sz="1600" baseline="0" dirty="0"/>
              <a:t>n1 = </a:t>
            </a:r>
            <a:r>
              <a:rPr lang="hr-HR" sz="1600" baseline="0" dirty="0" err="1"/>
              <a:t>Subnet</a:t>
            </a:r>
            <a:r>
              <a:rPr lang="hr-HR" sz="1600" baseline="0" dirty="0"/>
              <a:t>(</a:t>
            </a:r>
            <a:r>
              <a:rPr lang="hr-HR" sz="1600" b="1" baseline="0" dirty="0"/>
              <a:t>"192.168.1.0"</a:t>
            </a:r>
            <a:r>
              <a:rPr lang="hr-HR" sz="1600" baseline="0" dirty="0"/>
              <a:t>, </a:t>
            </a:r>
            <a:r>
              <a:rPr lang="hr-HR" sz="1600" b="1" baseline="0" dirty="0"/>
              <a:t>"/24"</a:t>
            </a:r>
            <a:r>
              <a:rPr lang="hr-HR" sz="1600" baseline="0" dirty="0"/>
              <a:t>)</a:t>
            </a:r>
            <a:br>
              <a:rPr lang="hr-HR" sz="1600" baseline="0" dirty="0"/>
            </a:b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print(n1.getnet())</a:t>
            </a:r>
            <a:endParaRPr lang="nb-NO" sz="1600" baseline="0" dirty="0"/>
          </a:p>
        </p:txBody>
      </p:sp>
      <p:sp>
        <p:nvSpPr>
          <p:cNvPr id="5" name="Left Arrow 4"/>
          <p:cNvSpPr/>
          <p:nvPr/>
        </p:nvSpPr>
        <p:spPr bwMode="auto">
          <a:xfrm rot="10800000">
            <a:off x="4567354" y="2780928"/>
            <a:ext cx="611443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3698612" y="2704274"/>
            <a:ext cx="1368153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Методы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 rot="5400000">
            <a:off x="4581276" y="526873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373216"/>
            <a:ext cx="2656273" cy="120032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Вызов метода </a:t>
            </a:r>
            <a:r>
              <a:rPr lang="en-US" sz="1800" baseline="0" dirty="0" err="1"/>
              <a:t>getnet</a:t>
            </a:r>
            <a:r>
              <a:rPr lang="en-US" sz="1800" baseline="0" dirty="0"/>
              <a:t> </a:t>
            </a:r>
            <a:r>
              <a:rPr lang="ru-RU" sz="1800" baseline="0" dirty="0"/>
              <a:t>объекта </a:t>
            </a:r>
            <a:r>
              <a:rPr lang="en-US" sz="1800" baseline="0" dirty="0"/>
              <a:t>n1</a:t>
            </a:r>
            <a:r>
              <a:rPr lang="ru-RU" sz="1800" baseline="0" dirty="0"/>
              <a:t> (или отправка сообщения </a:t>
            </a:r>
            <a:r>
              <a:rPr lang="en-US" sz="1800" baseline="0" dirty="0" err="1"/>
              <a:t>getnet</a:t>
            </a:r>
            <a:r>
              <a:rPr lang="en-US" sz="1800" baseline="0" dirty="0"/>
              <a:t> </a:t>
            </a:r>
            <a:r>
              <a:rPr lang="ru-RU" sz="1800" baseline="0" dirty="0"/>
              <a:t>объекту </a:t>
            </a:r>
            <a:r>
              <a:rPr lang="en-US" sz="1800" baseline="0" dirty="0"/>
              <a:t>n1)</a:t>
            </a:r>
          </a:p>
        </p:txBody>
      </p:sp>
    </p:spTree>
    <p:extLst>
      <p:ext uri="{BB962C8B-B14F-4D97-AF65-F5344CB8AC3E}">
        <p14:creationId xmlns:p14="http://schemas.microsoft.com/office/powerpoint/2010/main" val="12330910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Методы (сообщения)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868960" cy="5256213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Вызов метода (отправка сообщения):</a:t>
            </a:r>
          </a:p>
          <a:p>
            <a:pPr eaLnBrk="1" hangingPunct="1"/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object.method</a:t>
            </a:r>
            <a:r>
              <a:rPr lang="en-US" altLang="en-US" sz="1600" dirty="0"/>
              <a:t>(arguments) — </a:t>
            </a:r>
            <a:r>
              <a:rPr lang="ru-RU" altLang="en-US" sz="1600" dirty="0"/>
              <a:t>синтаксис в точности соответствует вызову функции </a:t>
            </a:r>
            <a:r>
              <a:rPr lang="en-US" altLang="en-US" sz="1600" dirty="0"/>
              <a:t>method </a:t>
            </a:r>
            <a:r>
              <a:rPr lang="ru-RU" altLang="en-US" sz="1600" dirty="0"/>
              <a:t>из </a:t>
            </a:r>
            <a:r>
              <a:rPr lang="ru-RU" altLang="en-US" sz="1600" dirty="0">
                <a:solidFill>
                  <a:srgbClr val="FF0000"/>
                </a:solidFill>
              </a:rPr>
              <a:t>пространства имён</a:t>
            </a:r>
            <a:r>
              <a:rPr lang="ru-RU" altLang="en-US" sz="1600" dirty="0"/>
              <a:t> </a:t>
            </a:r>
            <a:r>
              <a:rPr lang="en-US" altLang="en-US" sz="1600" dirty="0"/>
              <a:t>object</a:t>
            </a: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Важное замечание — при создании каждого объекта создаётся и </a:t>
            </a:r>
            <a:r>
              <a:rPr lang="ru-RU" altLang="en-US" sz="1600" dirty="0">
                <a:solidFill>
                  <a:srgbClr val="FF0000"/>
                </a:solidFill>
              </a:rPr>
              <a:t>связанное с ним отдельное пространство имён </a:t>
            </a:r>
            <a:r>
              <a:rPr lang="ru-RU" altLang="en-US" sz="1600" dirty="0"/>
              <a:t>(и, соответственно, отдельная область видимости)</a:t>
            </a:r>
            <a:endParaRPr lang="en-US" altLang="en-US" sz="1600" dirty="0">
              <a:solidFill>
                <a:srgbClr val="FF0000"/>
              </a:solidFill>
            </a:endParaRP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Вызов метода </a:t>
            </a:r>
            <a:r>
              <a:rPr lang="en-US" altLang="en-US" sz="1600" dirty="0"/>
              <a:t>n1.getnet() </a:t>
            </a:r>
            <a:r>
              <a:rPr lang="ru-RU" altLang="en-US" sz="1600" dirty="0"/>
              <a:t>на самом деле представляет собой вызов функции </a:t>
            </a:r>
            <a:r>
              <a:rPr lang="en-US" altLang="en-US" sz="1600" dirty="0" err="1"/>
              <a:t>Subnet.getnet</a:t>
            </a:r>
            <a:r>
              <a:rPr lang="ru-RU" altLang="en-US" sz="1600" dirty="0"/>
              <a:t>(</a:t>
            </a:r>
            <a:r>
              <a:rPr lang="en-US" altLang="en-US" sz="1600" dirty="0"/>
              <a:t>n1</a:t>
            </a:r>
            <a:r>
              <a:rPr lang="ru-RU" altLang="en-US" sz="1600" dirty="0"/>
              <a:t>) — </a:t>
            </a:r>
            <a:r>
              <a:rPr lang="en-US" altLang="en-US" sz="1600" dirty="0"/>
              <a:t>«</a:t>
            </a:r>
            <a:r>
              <a:rPr lang="ru-RU" altLang="en-US" sz="1600" dirty="0"/>
              <a:t>физический смысл» параметра </a:t>
            </a:r>
            <a:r>
              <a:rPr lang="en-US" altLang="en-US" sz="1600" dirty="0"/>
              <a:t>self</a:t>
            </a: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/>
              <a:t>class </a:t>
            </a:r>
            <a:r>
              <a:rPr lang="en-US" sz="1600" baseline="0" dirty="0"/>
              <a:t>Subnet: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, p=</a:t>
            </a:r>
            <a:r>
              <a:rPr lang="en-US" sz="1600" b="1" baseline="0" dirty="0"/>
              <a:t>"/0"</a:t>
            </a:r>
            <a:r>
              <a:rPr lang="en-US" sz="1600" baseline="0" dirty="0"/>
              <a:t>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= n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> = p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str</a:t>
            </a:r>
            <a:r>
              <a:rPr lang="en-US" sz="1600" baseline="0" dirty="0"/>
              <a:t>__(self):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+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getnet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getprefix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self.prefix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hr-HR" sz="1600" baseline="0" dirty="0"/>
              <a:t>n1 = </a:t>
            </a:r>
            <a:r>
              <a:rPr lang="hr-HR" sz="1600" baseline="0" dirty="0" err="1"/>
              <a:t>Subnet</a:t>
            </a:r>
            <a:r>
              <a:rPr lang="hr-HR" sz="1600" baseline="0" dirty="0"/>
              <a:t>(</a:t>
            </a:r>
            <a:r>
              <a:rPr lang="hr-HR" sz="1600" b="1" baseline="0" dirty="0"/>
              <a:t>"192.168.1.0"</a:t>
            </a:r>
            <a:r>
              <a:rPr lang="hr-HR" sz="1600" baseline="0" dirty="0"/>
              <a:t>, </a:t>
            </a:r>
            <a:r>
              <a:rPr lang="hr-HR" sz="1600" b="1" baseline="0" dirty="0"/>
              <a:t>"/24"</a:t>
            </a:r>
            <a:r>
              <a:rPr lang="hr-HR" sz="1600" baseline="0" dirty="0"/>
              <a:t>)</a:t>
            </a:r>
            <a:br>
              <a:rPr lang="hr-HR" sz="1600" baseline="0" dirty="0"/>
            </a:b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print(n1.getnet())</a:t>
            </a:r>
            <a:endParaRPr lang="nb-NO" sz="1600" baseline="0" dirty="0"/>
          </a:p>
        </p:txBody>
      </p:sp>
      <p:sp>
        <p:nvSpPr>
          <p:cNvPr id="5" name="Left Arrow 4"/>
          <p:cNvSpPr/>
          <p:nvPr/>
        </p:nvSpPr>
        <p:spPr bwMode="auto">
          <a:xfrm rot="10800000">
            <a:off x="4752645" y="2780928"/>
            <a:ext cx="611443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3883903" y="2704274"/>
            <a:ext cx="1368153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Методы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 rot="5400000">
            <a:off x="4581276" y="526873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373216"/>
            <a:ext cx="2656273" cy="120032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Вызов метода </a:t>
            </a:r>
            <a:r>
              <a:rPr lang="en-US" sz="1800" baseline="0" dirty="0" err="1"/>
              <a:t>getnet</a:t>
            </a:r>
            <a:r>
              <a:rPr lang="en-US" sz="1800" baseline="0" dirty="0"/>
              <a:t> </a:t>
            </a:r>
            <a:r>
              <a:rPr lang="ru-RU" sz="1800" baseline="0" dirty="0"/>
              <a:t>объекта </a:t>
            </a:r>
            <a:r>
              <a:rPr lang="en-US" sz="1800" baseline="0" dirty="0"/>
              <a:t>n1</a:t>
            </a:r>
            <a:r>
              <a:rPr lang="ru-RU" sz="1800" baseline="0" dirty="0"/>
              <a:t> (или отправка сообщения </a:t>
            </a:r>
            <a:r>
              <a:rPr lang="en-US" sz="1800" baseline="0" dirty="0" err="1"/>
              <a:t>getnet</a:t>
            </a:r>
            <a:r>
              <a:rPr lang="en-US" sz="1800" baseline="0" dirty="0"/>
              <a:t> </a:t>
            </a:r>
            <a:r>
              <a:rPr lang="ru-RU" sz="1800" baseline="0" dirty="0"/>
              <a:t>объекту </a:t>
            </a:r>
            <a:r>
              <a:rPr lang="en-US" sz="1800" baseline="0" dirty="0"/>
              <a:t>n1)</a:t>
            </a:r>
          </a:p>
        </p:txBody>
      </p:sp>
    </p:spTree>
    <p:extLst>
      <p:ext uri="{BB962C8B-B14F-4D97-AF65-F5344CB8AC3E}">
        <p14:creationId xmlns:p14="http://schemas.microsoft.com/office/powerpoint/2010/main" val="22638203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Для чего всё это нужно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7931224" cy="525621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Защита программиста от самого себя (от собственных кривых рук):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данные и код, который обрабатывает эти данные, всегда находятся вместе (в языках типа Си возможны ситуации, когда подключен модуль с какой-либо функцией, но не подключен модуль с описанием данных, которые требуются на входе этой функции)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внутреннее устройство объектов скрыто от других частей программы (в </a:t>
            </a:r>
            <a:r>
              <a:rPr lang="en-US" altLang="en-US" sz="1800" dirty="0"/>
              <a:t>Python </a:t>
            </a:r>
            <a:r>
              <a:rPr lang="ru-RU" altLang="en-US" sz="1800" dirty="0"/>
              <a:t>реализовано посредством создания отдельного пространства имён для каждого объекта)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Скрытие деталей реализации объекта за пределами его описания называется </a:t>
            </a:r>
            <a:r>
              <a:rPr lang="ru-RU" altLang="en-US" sz="1800" dirty="0">
                <a:solidFill>
                  <a:srgbClr val="FF0000"/>
                </a:solidFill>
              </a:rPr>
              <a:t>инкапсуляцией</a:t>
            </a:r>
            <a:r>
              <a:rPr lang="en-US" altLang="en-US" sz="1800" dirty="0"/>
              <a:t> (</a:t>
            </a:r>
            <a:r>
              <a:rPr lang="ru-RU" altLang="en-US" sz="1800" dirty="0"/>
              <a:t>англ. </a:t>
            </a:r>
            <a:r>
              <a:rPr lang="en-US" altLang="en-US" sz="1800" dirty="0"/>
              <a:t>encapsulation)</a:t>
            </a:r>
            <a:endParaRPr lang="ru-RU" altLang="en-US" sz="1800" dirty="0"/>
          </a:p>
          <a:p>
            <a:pPr eaLnBrk="1" hangingPunct="1"/>
            <a:endParaRPr lang="ru-RU" altLang="en-US" sz="1800" dirty="0">
              <a:solidFill>
                <a:srgbClr val="FF0000"/>
              </a:solidFill>
            </a:endParaRPr>
          </a:p>
          <a:p>
            <a:pPr eaLnBrk="1" hangingPunct="1"/>
            <a:r>
              <a:rPr lang="ru-RU" altLang="en-US" sz="1800" i="1" dirty="0"/>
              <a:t>Хорошая практика</a:t>
            </a:r>
            <a:r>
              <a:rPr lang="en-US" altLang="en-US" sz="1800" i="1" dirty="0"/>
              <a:t>: </a:t>
            </a:r>
            <a:r>
              <a:rPr lang="ru-RU" altLang="en-US" sz="1800" i="1" dirty="0"/>
              <a:t>если в вашей программе образовались функции, которые обмениваются друг с другом через внешние переменные — «оберните» их в класс</a:t>
            </a:r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196109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Для чего всё это нужно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291265" cy="525621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Повторное использование кода: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Библиотеки и модули удобно проектировать таким образом, чтобы их сущности были доступны в виде классов, программисту в этом случае достаточно подключить модуль, создать объекты на основе классов этого модуля, и посылать им сообщения для того чтобы выполнялись определенные действия (см., например, лабораторную работу 1.3 — </a:t>
            </a:r>
            <a:r>
              <a:rPr lang="en-US" altLang="en-US" sz="1800" dirty="0" err="1"/>
              <a:t>UdpTransportTarget</a:t>
            </a:r>
            <a:r>
              <a:rPr lang="ru-RU" altLang="en-US" sz="1800" dirty="0"/>
              <a:t> — это класс, на основе которого создаётся объект-передатчик данных по протоколу </a:t>
            </a:r>
            <a:r>
              <a:rPr lang="en-US" altLang="en-US" sz="1800" dirty="0"/>
              <a:t>UDP</a:t>
            </a:r>
            <a:r>
              <a:rPr lang="ru-RU" altLang="en-US" sz="1800" dirty="0"/>
              <a:t>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Объектно-ориентированный подход предполагает создание новых сущностей не путём копирования и модификации кода, а путём создания новых классов с изменённым поведением на основе существующих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Создание новых классов на основе существующих называется </a:t>
            </a:r>
            <a:r>
              <a:rPr lang="ru-RU" altLang="en-US" sz="1800" dirty="0">
                <a:solidFill>
                  <a:srgbClr val="FF0000"/>
                </a:solidFill>
              </a:rPr>
              <a:t>наследованием</a:t>
            </a:r>
            <a:r>
              <a:rPr lang="en-US" altLang="en-US" sz="1800" dirty="0"/>
              <a:t> (</a:t>
            </a:r>
            <a:r>
              <a:rPr lang="ru-RU" altLang="en-US" sz="1800" dirty="0"/>
              <a:t>англ. </a:t>
            </a:r>
            <a:r>
              <a:rPr lang="en-US" altLang="en-US" sz="1800" dirty="0"/>
              <a:t>inheritance)</a:t>
            </a:r>
            <a:endParaRPr lang="ru-RU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699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Наследование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153234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Создаем класс </a:t>
            </a:r>
            <a:r>
              <a:rPr lang="en-US" altLang="en-US" sz="1400" dirty="0" err="1"/>
              <a:t>Addr_plan_entry</a:t>
            </a:r>
            <a:r>
              <a:rPr lang="en-US" altLang="en-US" sz="1400" dirty="0"/>
              <a:t> </a:t>
            </a:r>
            <a:r>
              <a:rPr lang="ru-RU" altLang="en-US" sz="1400" dirty="0"/>
              <a:t>на основе класса </a:t>
            </a:r>
            <a:r>
              <a:rPr lang="en-US" altLang="en-US" sz="1400" dirty="0"/>
              <a:t>Subnet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Новый класс получает «в наследство» все методы родительского класса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Добавляем новый метод — </a:t>
            </a:r>
            <a:r>
              <a:rPr lang="en-US" altLang="en-US" sz="1400" dirty="0" err="1"/>
              <a:t>getgw</a:t>
            </a: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При инициализации класса задаём значение нового элемента данных (</a:t>
            </a:r>
            <a:r>
              <a:rPr lang="en-US" altLang="en-US" sz="1400" dirty="0"/>
              <a:t>gateway), </a:t>
            </a:r>
            <a:r>
              <a:rPr lang="ru-RU" altLang="en-US" sz="1400" dirty="0"/>
              <a:t>а для инициализации родительских элементов — вызываем родительский конструктор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707904" y="1196975"/>
            <a:ext cx="5237112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/>
              <a:t>class </a:t>
            </a:r>
            <a:r>
              <a:rPr lang="en-US" sz="1600" baseline="0" dirty="0" err="1"/>
              <a:t>Addr_plan_entry</a:t>
            </a:r>
            <a:r>
              <a:rPr lang="en-US" sz="1600" baseline="0" dirty="0"/>
              <a:t>(Subnet):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, p=</a:t>
            </a:r>
            <a:r>
              <a:rPr lang="en-US" sz="1600" b="1" baseline="0" dirty="0"/>
              <a:t>"/0"</a:t>
            </a:r>
            <a:r>
              <a:rPr lang="en-US" sz="1600" baseline="0" dirty="0"/>
              <a:t>, </a:t>
            </a:r>
            <a:r>
              <a:rPr lang="en-US" sz="1600" baseline="0" dirty="0" err="1"/>
              <a:t>gw</a:t>
            </a:r>
            <a:r>
              <a:rPr lang="en-US" sz="1600" baseline="0" dirty="0"/>
              <a:t>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):</a:t>
            </a:r>
            <a:br>
              <a:rPr lang="en-US" sz="1600" baseline="0" dirty="0"/>
            </a:br>
            <a:r>
              <a:rPr lang="en-US" sz="1600" baseline="0" dirty="0"/>
              <a:t>        Subnet.__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n, p)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self.gateway</a:t>
            </a:r>
            <a:r>
              <a:rPr lang="en-US" sz="1600" baseline="0" dirty="0"/>
              <a:t> = </a:t>
            </a:r>
            <a:r>
              <a:rPr lang="en-US" sz="1600" baseline="0" dirty="0" err="1"/>
              <a:t>gw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getgw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self.gateway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en-US" sz="1600" baseline="0" dirty="0"/>
              <a:t>ap1 = </a:t>
            </a:r>
            <a:r>
              <a:rPr lang="en-US" sz="1600" baseline="0" dirty="0" err="1"/>
              <a:t>Addr_plan_entry</a:t>
            </a:r>
            <a:r>
              <a:rPr lang="en-US" sz="1600" baseline="0" dirty="0"/>
              <a:t>(</a:t>
            </a:r>
            <a:r>
              <a:rPr lang="en-US" sz="1600" b="1" baseline="0" dirty="0"/>
              <a:t>"192.168.1.0"</a:t>
            </a:r>
            <a:r>
              <a:rPr lang="en-US" sz="1600" baseline="0" dirty="0"/>
              <a:t>, </a:t>
            </a:r>
            <a:r>
              <a:rPr lang="en-US" sz="1600" b="1" baseline="0" dirty="0"/>
              <a:t>"/24"</a:t>
            </a:r>
            <a:r>
              <a:rPr lang="en-US" sz="1600" baseline="0" dirty="0"/>
              <a:t>, </a:t>
            </a:r>
            <a:r>
              <a:rPr lang="en-US" sz="1600" b="1" baseline="0" dirty="0"/>
              <a:t>"192.168.1.1"</a:t>
            </a:r>
            <a:r>
              <a:rPr lang="en-US" sz="1600" baseline="0" dirty="0"/>
              <a:t>)</a:t>
            </a:r>
            <a:br>
              <a:rPr lang="en-US" sz="1600" baseline="0" dirty="0"/>
            </a:br>
            <a:r>
              <a:rPr lang="en-US" sz="1600" baseline="0" dirty="0"/>
              <a:t>print(ap1)</a:t>
            </a:r>
            <a:br>
              <a:rPr lang="en-US" sz="1600" baseline="0" dirty="0"/>
            </a:br>
            <a:r>
              <a:rPr lang="en-US" sz="1600" baseline="0" dirty="0"/>
              <a:t>print(ap1.getgw())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nb-NO" sz="1600" baseline="0" dirty="0"/>
              <a:t>192.168.1.0/24</a:t>
            </a:r>
            <a:endParaRPr lang="ru-RU" sz="1600" baseline="0" dirty="0"/>
          </a:p>
          <a:p>
            <a:r>
              <a:rPr lang="nb-NO" sz="1600" baseline="0" dirty="0"/>
              <a:t>192.168.1.1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/>
            </a:r>
            <a:br>
              <a:rPr lang="en-US" sz="1600" baseline="0" dirty="0"/>
            </a:b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20951368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Методы </a:t>
            </a:r>
            <a:r>
              <a:rPr lang="en-US" altLang="en-US" sz="2800" dirty="0"/>
              <a:t>__</a:t>
            </a:r>
            <a:r>
              <a:rPr lang="en-US" altLang="en-US" sz="2800" dirty="0" err="1"/>
              <a:t>str</a:t>
            </a:r>
            <a:r>
              <a:rPr lang="en-US" altLang="en-US" sz="2800" dirty="0"/>
              <a:t>__ </a:t>
            </a:r>
            <a:r>
              <a:rPr lang="ru-RU" altLang="en-US" sz="2800" dirty="0"/>
              <a:t>и </a:t>
            </a:r>
            <a:r>
              <a:rPr lang="en-US" altLang="en-US" sz="2800" dirty="0"/>
              <a:t>__</a:t>
            </a:r>
            <a:r>
              <a:rPr lang="en-US" altLang="en-US" sz="2800" dirty="0" err="1"/>
              <a:t>repr</a:t>
            </a:r>
            <a:r>
              <a:rPr lang="en-US" altLang="en-US" sz="2800" dirty="0"/>
              <a:t>__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153234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__</a:t>
            </a:r>
            <a:r>
              <a:rPr lang="en-US" altLang="en-US" sz="1800" dirty="0" err="1"/>
              <a:t>repr</a:t>
            </a:r>
            <a:r>
              <a:rPr lang="en-US" altLang="en-US" sz="1800" dirty="0"/>
              <a:t>__ — </a:t>
            </a:r>
            <a:r>
              <a:rPr lang="ru-RU" altLang="en-US" sz="1800" dirty="0"/>
              <a:t>вызывается системой при отображении объекта в интерактивном режиме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__</a:t>
            </a:r>
            <a:r>
              <a:rPr lang="en-US" altLang="en-US" sz="1800" dirty="0" err="1"/>
              <a:t>str</a:t>
            </a:r>
            <a:r>
              <a:rPr lang="en-US" altLang="en-US" sz="1800" dirty="0"/>
              <a:t>__ — </a:t>
            </a:r>
            <a:r>
              <a:rPr lang="ru-RU" altLang="en-US" sz="1800" dirty="0"/>
              <a:t>вызывается при преобразовании в строку (например, из</a:t>
            </a:r>
            <a:r>
              <a:rPr lang="en-US" altLang="en-US" sz="1800" dirty="0"/>
              <a:t> </a:t>
            </a:r>
            <a:r>
              <a:rPr lang="ru-RU" altLang="en-US" sz="1800" dirty="0"/>
              <a:t>кода функции </a:t>
            </a:r>
            <a:r>
              <a:rPr lang="en-US" altLang="en-US" sz="1800" dirty="0"/>
              <a:t>print)</a:t>
            </a: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Очевидно, должны возвращать строку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Реализуют парадигму «обратного вызова» (</a:t>
            </a:r>
            <a:r>
              <a:rPr lang="en-US" altLang="en-US" sz="1800" dirty="0"/>
              <a:t>callback)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707904" y="1196975"/>
            <a:ext cx="5237112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/>
              <a:t>class </a:t>
            </a:r>
            <a:r>
              <a:rPr lang="en-US" sz="1600" baseline="0" dirty="0" err="1"/>
              <a:t>Addr_plan_entry</a:t>
            </a:r>
            <a:r>
              <a:rPr lang="en-US" sz="1600" baseline="0" dirty="0"/>
              <a:t>(Subnet):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, p=</a:t>
            </a:r>
            <a:r>
              <a:rPr lang="en-US" sz="1600" b="1" baseline="0" dirty="0"/>
              <a:t>"/0"</a:t>
            </a:r>
            <a:r>
              <a:rPr lang="en-US" sz="1600" baseline="0" dirty="0"/>
              <a:t>, </a:t>
            </a:r>
            <a:r>
              <a:rPr lang="en-US" sz="1600" baseline="0" dirty="0" err="1"/>
              <a:t>gw</a:t>
            </a:r>
            <a:r>
              <a:rPr lang="en-US" sz="1600" baseline="0" dirty="0"/>
              <a:t>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):</a:t>
            </a:r>
            <a:br>
              <a:rPr lang="en-US" sz="1600" baseline="0" dirty="0"/>
            </a:br>
            <a:r>
              <a:rPr lang="en-US" sz="1600" baseline="0" dirty="0"/>
              <a:t>        Subnet.__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n, p)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self.gateway</a:t>
            </a:r>
            <a:r>
              <a:rPr lang="en-US" sz="1600" baseline="0" dirty="0"/>
              <a:t> = </a:t>
            </a:r>
            <a:r>
              <a:rPr lang="en-US" sz="1600" baseline="0" dirty="0" err="1"/>
              <a:t>gw</a:t>
            </a:r>
            <a:r>
              <a:rPr lang="en-US" sz="1600" baseline="0" dirty="0"/>
              <a:t/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getgw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self.gateway</a:t>
            </a:r>
            <a:endParaRPr lang="en-US" sz="1600" baseline="0" dirty="0"/>
          </a:p>
          <a:p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aseline="0" dirty="0"/>
              <a:t> __</a:t>
            </a:r>
            <a:r>
              <a:rPr lang="en-US" sz="1600" baseline="0" dirty="0" err="1"/>
              <a:t>str</a:t>
            </a:r>
            <a:r>
              <a:rPr lang="en-US" sz="1600" baseline="0" dirty="0"/>
              <a:t>__(self):</a:t>
            </a:r>
          </a:p>
          <a:p>
            <a:r>
              <a:rPr lang="en-US" sz="1600" baseline="0" dirty="0"/>
              <a:t>        </a:t>
            </a:r>
            <a:r>
              <a:rPr lang="en-US" sz="1600" b="1" baseline="0" dirty="0"/>
              <a:t>return</a:t>
            </a:r>
            <a:r>
              <a:rPr lang="en-US" sz="1600" baseline="0" dirty="0"/>
              <a:t> "Network: %s, prefix: %s, gateway: %s" \</a:t>
            </a:r>
          </a:p>
          <a:p>
            <a:r>
              <a:rPr lang="en-US" sz="1600" baseline="0" dirty="0"/>
              <a:t>        % (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,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>, </a:t>
            </a:r>
            <a:r>
              <a:rPr lang="en-US" sz="1600" baseline="0" dirty="0" err="1"/>
              <a:t>self.gateway</a:t>
            </a:r>
            <a:r>
              <a:rPr lang="en-US" sz="1600" baseline="0" dirty="0"/>
              <a:t>)</a:t>
            </a:r>
            <a:endParaRPr lang="ru-RU" sz="1600" baseline="0" dirty="0"/>
          </a:p>
          <a:p>
            <a:r>
              <a:rPr lang="en-US" sz="1600" baseline="0" dirty="0"/>
              <a:t/>
            </a:r>
            <a:br>
              <a:rPr lang="en-US" sz="1600" baseline="0" dirty="0"/>
            </a:b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91467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Лирическое отступление — дополнительные материалы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Марк </a:t>
            </a:r>
            <a:r>
              <a:rPr lang="ru-RU" altLang="en-US" sz="2000" dirty="0" err="1"/>
              <a:t>Лутц</a:t>
            </a:r>
            <a:r>
              <a:rPr lang="ru-RU" altLang="en-US" sz="2000" dirty="0"/>
              <a:t> «Изучаем </a:t>
            </a:r>
            <a:r>
              <a:rPr lang="en-US" altLang="en-US" sz="2000" dirty="0"/>
              <a:t>Python»</a:t>
            </a:r>
            <a:r>
              <a:rPr lang="ru-RU" altLang="en-US" sz="2000" dirty="0"/>
              <a:t>, «Программирование на </a:t>
            </a:r>
            <a:r>
              <a:rPr lang="en-US" altLang="en-US" sz="2000" dirty="0"/>
              <a:t>Python» — </a:t>
            </a:r>
            <a:r>
              <a:rPr lang="ru-RU" altLang="en-US" sz="2000" dirty="0"/>
              <a:t>одни из лучших книг по языку </a:t>
            </a:r>
            <a:r>
              <a:rPr lang="en-US" altLang="en-US" sz="2000" dirty="0"/>
              <a:t>Python (</a:t>
            </a:r>
            <a:r>
              <a:rPr lang="ru-RU" altLang="en-US" sz="2000" dirty="0"/>
              <a:t>по мнению автора курса)</a:t>
            </a: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>
                <a:hlinkClick r:id="rId2"/>
              </a:rPr>
              <a:t>https://learning-python.com/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Наташа Самойленко «</a:t>
            </a:r>
            <a:r>
              <a:rPr lang="en-US" altLang="en-US" sz="2000" dirty="0"/>
              <a:t>Python </a:t>
            </a:r>
            <a:r>
              <a:rPr lang="ru-RU" altLang="en-US" sz="2000" dirty="0"/>
              <a:t>для сетевых инженеров» (книга и лекции) — базовое описание языка плюс специфика для применения в работе сетевого инженера</a:t>
            </a:r>
            <a:br>
              <a:rPr lang="ru-RU" altLang="en-US" sz="2000" dirty="0"/>
            </a:br>
            <a:r>
              <a:rPr lang="en-US" altLang="en-US" sz="1800" dirty="0">
                <a:hlinkClick r:id="rId3"/>
              </a:rPr>
              <a:t>https://pyneng.readthedocs.io/ru/latest/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Андрей Столяров «Программирование: введение в профессию» (2-е издание) — вообще не про </a:t>
            </a:r>
            <a:r>
              <a:rPr lang="en-US" altLang="en-US" sz="2000" dirty="0"/>
              <a:t>Python, </a:t>
            </a:r>
            <a:r>
              <a:rPr lang="ru-RU" altLang="en-US" sz="2000" dirty="0"/>
              <a:t>но рекомендуется всем, кто хочет научиться писать программы длиннее 100 строк</a:t>
            </a:r>
            <a:br>
              <a:rPr lang="ru-RU" altLang="en-US" sz="2000" dirty="0"/>
            </a:br>
            <a:r>
              <a:rPr lang="en-US" altLang="en-US" sz="2000" dirty="0">
                <a:hlinkClick r:id="rId4"/>
              </a:rPr>
              <a:t>http://stolyarov.info/books/programming_intro/e2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49517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Изучаем объектно-ориентированную библиотеку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Хороший пример объектно-ориентированной библиотеки</a:t>
            </a:r>
            <a:r>
              <a:rPr lang="en-US" dirty="0"/>
              <a:t> </a:t>
            </a:r>
            <a:r>
              <a:rPr lang="ru-RU" dirty="0"/>
              <a:t>для работы с </a:t>
            </a:r>
            <a:r>
              <a:rPr lang="en-US" dirty="0"/>
              <a:t>IP-</a:t>
            </a:r>
            <a:r>
              <a:rPr lang="ru-RU" dirty="0"/>
              <a:t>адресами </a:t>
            </a:r>
            <a:r>
              <a:rPr lang="en-US" dirty="0">
                <a:hlinkClick r:id="rId2"/>
              </a:rPr>
              <a:t>https://docs.python.org/3/library/ipaddress.html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Поставляется вместе с </a:t>
            </a:r>
            <a:r>
              <a:rPr lang="en-US" dirty="0"/>
              <a:t>Python </a:t>
            </a:r>
            <a:r>
              <a:rPr lang="ru-RU" dirty="0"/>
              <a:t>начиная с версии 3.3</a:t>
            </a:r>
            <a:endParaRPr lang="en-US" dirty="0"/>
          </a:p>
          <a:p>
            <a:endParaRPr lang="ru-RU" dirty="0"/>
          </a:p>
          <a:p>
            <a:r>
              <a:rPr lang="ru-RU" dirty="0"/>
              <a:t>Авторство — </a:t>
            </a:r>
            <a:r>
              <a:rPr lang="en-US" dirty="0"/>
              <a:t>Google</a:t>
            </a:r>
            <a:endParaRPr lang="ru-RU" dirty="0"/>
          </a:p>
          <a:p>
            <a:endParaRPr lang="ru-RU" dirty="0"/>
          </a:p>
          <a:p>
            <a:r>
              <a:rPr lang="ru-RU" dirty="0"/>
              <a:t>Исходный код — здесь: </a:t>
            </a:r>
            <a:r>
              <a:rPr lang="en-US" dirty="0">
                <a:hlinkClick r:id="rId3"/>
              </a:rPr>
              <a:t>https://hg.python.org/cpython/file/3.5/Lib/ipaddress.py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09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Возможности библиотеки </a:t>
            </a:r>
            <a:r>
              <a:rPr lang="en-US" altLang="en-US" sz="2800" dirty="0" err="1"/>
              <a:t>ipaddress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2962672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Конструирование адресов и подсетей </a:t>
            </a:r>
            <a:r>
              <a:rPr lang="en-US" altLang="en-US" sz="1800" dirty="0"/>
              <a:t>IPv4 </a:t>
            </a:r>
            <a:r>
              <a:rPr lang="ru-RU" altLang="en-US" sz="1800" dirty="0"/>
              <a:t>и </a:t>
            </a:r>
            <a:r>
              <a:rPr lang="en-US" altLang="en-US" sz="1800" dirty="0"/>
              <a:t>IPv6 </a:t>
            </a:r>
            <a:r>
              <a:rPr lang="ru-RU" altLang="en-US" sz="1800" dirty="0"/>
              <a:t>из строк, чисел, байтовых строк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Различные проверки и сравнения (на совпадение, включение, тип адреса) — понадобятся на лабораторной работе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Проход по всем адресам подсети</a:t>
            </a:r>
            <a:endParaRPr lang="en-US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9872" y="1196975"/>
            <a:ext cx="5525144" cy="52562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&gt;&gt;&gt; ip1 = ipaddress.IPv4Address('192.168.1.17')</a:t>
            </a:r>
          </a:p>
          <a:p>
            <a:r>
              <a:rPr lang="en-US" sz="1200" baseline="0" dirty="0"/>
              <a:t>&gt;&gt;&gt; ip1</a:t>
            </a:r>
          </a:p>
          <a:p>
            <a:r>
              <a:rPr lang="en-US" sz="1200" baseline="0" dirty="0"/>
              <a:t>IPv4Address('192.168.1.17')</a:t>
            </a:r>
          </a:p>
          <a:p>
            <a:r>
              <a:rPr lang="en-US" sz="1200" baseline="0" dirty="0"/>
              <a:t>&gt;&gt;&gt; ip1.is_private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ip1.is_link_local</a:t>
            </a:r>
          </a:p>
          <a:p>
            <a:r>
              <a:rPr lang="en-US" sz="1200" baseline="0" dirty="0"/>
              <a:t>False</a:t>
            </a:r>
          </a:p>
          <a:p>
            <a:r>
              <a:rPr lang="en-US" sz="1200" baseline="0" dirty="0"/>
              <a:t>&gt;&gt;&gt; net1 = ipaddress.IPv4Network('192.168.1.17/24', </a:t>
            </a:r>
            <a:r>
              <a:rPr lang="en-US" sz="1200" b="1" baseline="0" dirty="0"/>
              <a:t>strict=False</a:t>
            </a:r>
            <a:r>
              <a:rPr lang="en-US" sz="1200" baseline="0" dirty="0"/>
              <a:t>)</a:t>
            </a:r>
          </a:p>
          <a:p>
            <a:r>
              <a:rPr lang="en-US" sz="1200" baseline="0" dirty="0"/>
              <a:t>&gt;&gt;&gt; net1</a:t>
            </a:r>
          </a:p>
          <a:p>
            <a:r>
              <a:rPr lang="en-US" sz="1200" baseline="0" dirty="0"/>
              <a:t>IPv4Network('192.168.1.0/24')</a:t>
            </a:r>
          </a:p>
          <a:p>
            <a:r>
              <a:rPr lang="en-US" sz="1200" baseline="0" dirty="0"/>
              <a:t>&gt;&gt;&gt; net1.network_address</a:t>
            </a:r>
          </a:p>
          <a:p>
            <a:r>
              <a:rPr lang="en-US" sz="1200" baseline="0" dirty="0"/>
              <a:t>IPv4Address('192.168.1.0')</a:t>
            </a:r>
          </a:p>
          <a:p>
            <a:r>
              <a:rPr lang="en-US" sz="1200" baseline="0" dirty="0"/>
              <a:t>&gt;&gt;&gt; net1.netmask</a:t>
            </a:r>
          </a:p>
          <a:p>
            <a:r>
              <a:rPr lang="en-US" sz="1200" baseline="0" dirty="0"/>
              <a:t>IPv4Address('255.255.255.0')</a:t>
            </a:r>
          </a:p>
          <a:p>
            <a:r>
              <a:rPr lang="en-US" sz="1200" baseline="0" dirty="0"/>
              <a:t>&gt;&gt;&gt; </a:t>
            </a:r>
            <a:r>
              <a:rPr lang="en-US" sz="1200" baseline="0" dirty="0" err="1"/>
              <a:t>int</a:t>
            </a:r>
            <a:r>
              <a:rPr lang="en-US" sz="1200" baseline="0" dirty="0"/>
              <a:t>(net1.netmask)</a:t>
            </a:r>
          </a:p>
          <a:p>
            <a:r>
              <a:rPr lang="en-US" sz="1200" baseline="0" dirty="0"/>
              <a:t>4294967040</a:t>
            </a:r>
            <a:endParaRPr lang="ru-RU" sz="1200" baseline="0" dirty="0"/>
          </a:p>
          <a:p>
            <a:r>
              <a:rPr lang="en-US" sz="1200" baseline="0" dirty="0"/>
              <a:t>&gt;&gt;&gt; for </a:t>
            </a:r>
            <a:r>
              <a:rPr lang="en-US" sz="1200" baseline="0" dirty="0" err="1"/>
              <a:t>addr</a:t>
            </a:r>
            <a:r>
              <a:rPr lang="en-US" sz="1200" baseline="0" dirty="0"/>
              <a:t> in net1:</a:t>
            </a:r>
          </a:p>
          <a:p>
            <a:r>
              <a:rPr lang="en-US" sz="1200" baseline="0" dirty="0"/>
              <a:t>...     </a:t>
            </a:r>
            <a:r>
              <a:rPr lang="en-US" sz="1200" baseline="0" dirty="0" err="1"/>
              <a:t>addr</a:t>
            </a:r>
            <a:endParaRPr lang="en-US" sz="1200" baseline="0" dirty="0"/>
          </a:p>
          <a:p>
            <a:r>
              <a:rPr lang="en-US" sz="1200" baseline="0" dirty="0"/>
              <a:t>IPv4Address('192.168.1.0')</a:t>
            </a:r>
          </a:p>
          <a:p>
            <a:r>
              <a:rPr lang="en-US" sz="1200" baseline="0" dirty="0"/>
              <a:t>IPv4Address('192.168.1.1')</a:t>
            </a:r>
          </a:p>
          <a:p>
            <a:r>
              <a:rPr lang="en-US" sz="1200" baseline="0" dirty="0"/>
              <a:t>IPv4Address('192.168.1.2')</a:t>
            </a:r>
          </a:p>
          <a:p>
            <a:r>
              <a:rPr lang="en-US" sz="1200" baseline="0" dirty="0"/>
              <a:t>IPv4Address('192.168.1.3')</a:t>
            </a:r>
          </a:p>
          <a:p>
            <a:r>
              <a:rPr lang="ru-RU" sz="1200" baseline="0" dirty="0"/>
              <a:t>…</a:t>
            </a:r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31172280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</a:t>
            </a:r>
            <a:r>
              <a:rPr lang="en-US" altLang="en-US" sz="24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адресами и масками</a:t>
            </a:r>
          </a:p>
        </p:txBody>
      </p:sp>
    </p:spTree>
    <p:extLst>
      <p:ext uri="{BB962C8B-B14F-4D97-AF65-F5344CB8AC3E}">
        <p14:creationId xmlns:p14="http://schemas.microsoft.com/office/powerpoint/2010/main" val="6039516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435280" cy="5112345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Представьте себе, что вас приняли младшим хакером в банду, осуществляющую </a:t>
            </a:r>
            <a:r>
              <a:rPr lang="en-US" altLang="en-US" sz="1800" dirty="0"/>
              <a:t>DDoS-</a:t>
            </a:r>
            <a:r>
              <a:rPr lang="ru-RU" altLang="en-US" sz="1800" dirty="0"/>
              <a:t>атаки.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Вам поручили </a:t>
            </a:r>
            <a:r>
              <a:rPr lang="ru-RU" altLang="en-US" sz="1800" dirty="0" err="1"/>
              <a:t>сгененировать</a:t>
            </a:r>
            <a:r>
              <a:rPr lang="ru-RU" altLang="en-US" sz="1800" dirty="0"/>
              <a:t> список фальшивых </a:t>
            </a:r>
            <a:r>
              <a:rPr lang="en-US" altLang="en-US" sz="1800" dirty="0"/>
              <a:t>IP-</a:t>
            </a:r>
            <a:r>
              <a:rPr lang="ru-RU" altLang="en-US" sz="1800" dirty="0"/>
              <a:t>подсетей для </a:t>
            </a:r>
            <a:r>
              <a:rPr lang="ru-RU" altLang="en-US" sz="1800" dirty="0" err="1"/>
              <a:t>спуфинга</a:t>
            </a:r>
            <a:r>
              <a:rPr lang="ru-RU" altLang="en-US" sz="1800" dirty="0"/>
              <a:t>.</a:t>
            </a:r>
            <a:r>
              <a:rPr lang="en-US" altLang="en-US" sz="1800" dirty="0"/>
              <a:t> </a:t>
            </a:r>
            <a:r>
              <a:rPr lang="ru-RU" altLang="en-US" sz="1800" dirty="0"/>
              <a:t>Требования к подсетям: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Подсеть должна выбираться случайным образом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Диапазон — между </a:t>
            </a:r>
            <a:r>
              <a:rPr lang="en-US" altLang="en-US" sz="1800" dirty="0"/>
              <a:t>11.0.0.0 (</a:t>
            </a:r>
            <a:r>
              <a:rPr lang="ru-RU" altLang="en-US" sz="1800" dirty="0"/>
              <a:t>0</a:t>
            </a:r>
            <a:r>
              <a:rPr lang="en-US" altLang="en-US" sz="1800" dirty="0"/>
              <a:t>x0B000000) </a:t>
            </a:r>
            <a:r>
              <a:rPr lang="ru-RU" altLang="en-US" sz="1800" dirty="0"/>
              <a:t>и 223</a:t>
            </a:r>
            <a:r>
              <a:rPr lang="en-US" altLang="en-US" sz="1800" dirty="0"/>
              <a:t>.0.0.0 (0xDF000000)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Диапазоны адресов должны быть реальными (не частными)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Маска — между </a:t>
            </a:r>
            <a:r>
              <a:rPr lang="en-US" altLang="en-US" sz="1800" dirty="0"/>
              <a:t>/8 </a:t>
            </a:r>
            <a:r>
              <a:rPr lang="ru-RU" altLang="en-US" sz="1800" dirty="0"/>
              <a:t>и </a:t>
            </a:r>
            <a:r>
              <a:rPr lang="en-US" altLang="en-US" sz="1800" dirty="0"/>
              <a:t>/24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eaLnBrk="1" hangingPunct="1"/>
            <a:r>
              <a:rPr lang="ru-RU" altLang="en-US" sz="1800" dirty="0"/>
              <a:t>Результат 1</a:t>
            </a:r>
            <a:r>
              <a:rPr lang="en-US" altLang="en-US" sz="1800" dirty="0"/>
              <a:t>: </a:t>
            </a:r>
            <a:r>
              <a:rPr lang="ru-RU" altLang="en-US" sz="1800" dirty="0"/>
              <a:t>создать новый класс, решающий предложенную задачу (методом наследования от подходящего класса библиотеки </a:t>
            </a:r>
            <a:r>
              <a:rPr lang="en-US" altLang="en-US" sz="1800" dirty="0" err="1"/>
              <a:t>ipaddress</a:t>
            </a:r>
            <a:r>
              <a:rPr lang="en-US" altLang="en-US" sz="1800" dirty="0"/>
              <a:t>)</a:t>
            </a: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Результат 2</a:t>
            </a:r>
            <a:r>
              <a:rPr lang="en-US" altLang="en-US" sz="1800" dirty="0"/>
              <a:t>: </a:t>
            </a:r>
            <a:r>
              <a:rPr lang="ru-RU" altLang="en-US" sz="1800" dirty="0"/>
              <a:t>список подсетей (для определенности — 50 штук), отсортированных сначала по маске (</a:t>
            </a:r>
            <a:r>
              <a:rPr lang="en-US" altLang="en-US" sz="1800" dirty="0"/>
              <a:t>/8 </a:t>
            </a:r>
            <a:r>
              <a:rPr lang="ru-RU" altLang="en-US" sz="1800" dirty="0"/>
              <a:t>в самом начале, </a:t>
            </a:r>
            <a:r>
              <a:rPr lang="en-US" altLang="en-US" sz="1800" dirty="0"/>
              <a:t>/24 </a:t>
            </a:r>
            <a:r>
              <a:rPr lang="ru-RU" altLang="en-US" sz="1800" dirty="0"/>
              <a:t>в самом конце), затем по адресу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60563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752305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Подключить библиотеки </a:t>
            </a:r>
            <a:r>
              <a:rPr lang="en-US" altLang="en-US" sz="2000" dirty="0" err="1"/>
              <a:t>ipaddress</a:t>
            </a:r>
            <a:r>
              <a:rPr lang="en-US" altLang="en-US" sz="2000" dirty="0"/>
              <a:t> </a:t>
            </a:r>
            <a:r>
              <a:rPr lang="ru-RU" altLang="en-US" sz="2000" dirty="0"/>
              <a:t>и </a:t>
            </a:r>
            <a:r>
              <a:rPr lang="en-US" altLang="en-US" sz="2000" dirty="0"/>
              <a:t>random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Создать класс </a:t>
            </a:r>
            <a:r>
              <a:rPr lang="en-US" altLang="en-US" sz="2000" dirty="0"/>
              <a:t>IPv4RandomNetwork:</a:t>
            </a:r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должен быть унаследован от класса </a:t>
            </a:r>
            <a:r>
              <a:rPr lang="en-US" altLang="en-US" sz="1600" dirty="0"/>
              <a:t>IPv4Network</a:t>
            </a:r>
            <a:r>
              <a:rPr lang="ru-RU" altLang="en-US" sz="1600" dirty="0"/>
              <a:t> библиотеки </a:t>
            </a:r>
            <a:r>
              <a:rPr lang="en-US" altLang="en-US" sz="1600" dirty="0" err="1"/>
              <a:t>ipaddress</a:t>
            </a:r>
            <a:endParaRPr lang="ru-RU" altLang="en-US" sz="1600" dirty="0"/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должен содержать метод </a:t>
            </a:r>
            <a:r>
              <a:rPr lang="en-US" altLang="en-US" sz="1600" dirty="0"/>
              <a:t>regular, </a:t>
            </a:r>
            <a:r>
              <a:rPr lang="ru-RU" altLang="en-US" sz="1600" dirty="0"/>
              <a:t>возвращающий </a:t>
            </a:r>
            <a:r>
              <a:rPr lang="en-US" altLang="en-US" sz="1600" dirty="0"/>
              <a:t>True, </a:t>
            </a:r>
            <a:r>
              <a:rPr lang="ru-RU" altLang="en-US" sz="1600" dirty="0"/>
              <a:t>если сеть обычная, и </a:t>
            </a:r>
            <a:r>
              <a:rPr lang="en-US" altLang="en-US" sz="1600" dirty="0"/>
              <a:t>False — </a:t>
            </a:r>
            <a:r>
              <a:rPr lang="ru-RU" altLang="en-US" sz="1600" dirty="0"/>
              <a:t>в остальных случаях (воспользуйтесь полями базового класса </a:t>
            </a:r>
            <a:r>
              <a:rPr lang="en-US" altLang="en-US" sz="1600" dirty="0"/>
              <a:t>IPv4Network.is_*)</a:t>
            </a:r>
            <a:endParaRPr lang="ru-RU" altLang="en-US" sz="1600" dirty="0"/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должен содержать метод</a:t>
            </a:r>
            <a:r>
              <a:rPr lang="en-US" altLang="en-US" sz="1600" dirty="0"/>
              <a:t>, </a:t>
            </a:r>
            <a:r>
              <a:rPr lang="ru-RU" altLang="en-US" sz="1600" dirty="0"/>
              <a:t>возвращающий число —комбинацию из </a:t>
            </a:r>
            <a:r>
              <a:rPr lang="en-US" altLang="en-US" sz="1600" dirty="0"/>
              <a:t>IP-</a:t>
            </a:r>
            <a:r>
              <a:rPr lang="ru-RU" altLang="en-US" sz="1600" dirty="0"/>
              <a:t>адреса и маски для последующей сортировки</a:t>
            </a:r>
            <a:endParaRPr lang="en-US" altLang="en-US" sz="1600" dirty="0"/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при создании объекта класса должен генерировать случайную сеть со случайной длиной префикса</a:t>
            </a:r>
          </a:p>
          <a:p>
            <a:pPr marL="1077913" lvl="1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Сгенерировать список сетей </a:t>
            </a:r>
            <a:r>
              <a:rPr lang="en-US" altLang="en-US" sz="2000" dirty="0"/>
              <a:t>IPv4, </a:t>
            </a:r>
            <a:r>
              <a:rPr lang="ru-RU" altLang="en-US" sz="2000" dirty="0"/>
              <a:t>вывести на экран в отсортированном виде</a:t>
            </a:r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используйте функцию </a:t>
            </a:r>
            <a:r>
              <a:rPr lang="en-US" altLang="en-US" sz="1600" dirty="0"/>
              <a:t>sorted</a:t>
            </a:r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задайте функцию сортировки и передайте её в качестве параметра </a:t>
            </a:r>
            <a:r>
              <a:rPr lang="en-US" altLang="en-US" sz="1600" dirty="0"/>
              <a:t>key </a:t>
            </a:r>
            <a:r>
              <a:rPr lang="ru-RU" altLang="en-US" sz="1600" dirty="0"/>
              <a:t>в функцию </a:t>
            </a:r>
            <a:r>
              <a:rPr lang="en-US" altLang="en-US" sz="1600" dirty="0"/>
              <a:t>sorted</a:t>
            </a: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073633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4 — </a:t>
            </a:r>
            <a:r>
              <a:rPr lang="ru-RU" altLang="en-US" sz="2800" dirty="0"/>
              <a:t>справочник</a:t>
            </a:r>
            <a:endParaRPr lang="en-US" alt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71837"/>
            <a:ext cx="6048672" cy="2373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from </a:t>
            </a:r>
            <a:r>
              <a:rPr lang="en-US" sz="1400" b="1" baseline="0" dirty="0" err="1"/>
              <a:t>ipaddress</a:t>
            </a:r>
            <a:r>
              <a:rPr lang="en-US" sz="1400" b="1" baseline="0" dirty="0"/>
              <a:t> import IPv4Network</a:t>
            </a:r>
          </a:p>
          <a:p>
            <a:r>
              <a:rPr lang="en-US" sz="1400" b="1" baseline="0" dirty="0"/>
              <a:t>import random</a:t>
            </a:r>
          </a:p>
          <a:p>
            <a:endParaRPr lang="en-US" sz="1400" baseline="0" dirty="0"/>
          </a:p>
          <a:p>
            <a:r>
              <a:rPr lang="en-US" sz="1400" b="1" baseline="0" dirty="0"/>
              <a:t>class </a:t>
            </a:r>
            <a:r>
              <a:rPr lang="en-US" sz="1400" baseline="0" dirty="0"/>
              <a:t>IPv4RandomNetwork(IPv4Network):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__</a:t>
            </a:r>
            <a:r>
              <a:rPr lang="en-US" sz="1400" baseline="0" dirty="0" err="1"/>
              <a:t>init</a:t>
            </a:r>
            <a:r>
              <a:rPr lang="en-US" sz="1400" baseline="0" dirty="0"/>
              <a:t>__(self, …):</a:t>
            </a:r>
          </a:p>
          <a:p>
            <a:r>
              <a:rPr lang="en-US" sz="1400" baseline="0" dirty="0"/>
              <a:t>        …</a:t>
            </a:r>
            <a:br>
              <a:rPr lang="en-US" sz="1400" baseline="0" dirty="0"/>
            </a:br>
            <a:r>
              <a:rPr lang="en-US" sz="1400" baseline="0" dirty="0"/>
              <a:t>        IPv4Network.__init__(self, …)</a:t>
            </a:r>
            <a:br>
              <a:rPr lang="en-US" sz="1400" baseline="0" dirty="0"/>
            </a:br>
            <a:r>
              <a:rPr lang="en-US" sz="1400" baseline="0" dirty="0"/>
              <a:t>                             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 err="1"/>
              <a:t>key_value</a:t>
            </a:r>
            <a:r>
              <a:rPr lang="en-US" sz="1400" baseline="0" dirty="0"/>
              <a:t>(self):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</a:t>
            </a:r>
            <a:r>
              <a:rPr lang="en-US" sz="1400" baseline="0" dirty="0"/>
              <a:t>…</a:t>
            </a:r>
            <a:br>
              <a:rPr lang="en-US" sz="1400" baseline="0" dirty="0"/>
            </a:br>
            <a:endParaRPr lang="nb-NO" sz="1400" baseline="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3717032"/>
            <a:ext cx="6048672" cy="93610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 err="1"/>
              <a:t>int</a:t>
            </a:r>
            <a:r>
              <a:rPr lang="en-US" sz="1400" b="1" baseline="0" dirty="0"/>
              <a:t>(IPv4Network.network_address) </a:t>
            </a:r>
            <a:r>
              <a:rPr lang="en-US" sz="1400" baseline="0" dirty="0"/>
              <a:t>— </a:t>
            </a:r>
            <a:r>
              <a:rPr lang="ru-RU" sz="1400" baseline="0" dirty="0"/>
              <a:t>получить адрес подсети в виде числа</a:t>
            </a:r>
          </a:p>
          <a:p>
            <a:r>
              <a:rPr lang="en-US" sz="1400" b="1" baseline="0" dirty="0" err="1"/>
              <a:t>int</a:t>
            </a:r>
            <a:r>
              <a:rPr lang="en-US" sz="1400" b="1" baseline="0" dirty="0"/>
              <a:t>(IPv4Network.netmask</a:t>
            </a:r>
            <a:r>
              <a:rPr lang="en-US" sz="1400" baseline="0" dirty="0"/>
              <a:t>) — </a:t>
            </a:r>
            <a:r>
              <a:rPr lang="ru-RU" sz="1400" baseline="0" dirty="0"/>
              <a:t>получить маску подсети в виде числа</a:t>
            </a:r>
          </a:p>
          <a:p>
            <a:endParaRPr lang="ru-RU" sz="1400" b="1" baseline="0" dirty="0"/>
          </a:p>
          <a:p>
            <a:r>
              <a:rPr lang="en-US" sz="1400" b="1" baseline="0" dirty="0"/>
              <a:t/>
            </a:r>
            <a:br>
              <a:rPr lang="en-US" sz="1400" b="1" baseline="0" dirty="0"/>
            </a:br>
            <a:endParaRPr lang="nb-NO" sz="1400" b="1" baseline="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5085184"/>
            <a:ext cx="6048672" cy="64807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sorted(</a:t>
            </a:r>
            <a:r>
              <a:rPr lang="ru-RU" sz="1400" b="1" baseline="0" dirty="0"/>
              <a:t>последовательность, </a:t>
            </a:r>
            <a:r>
              <a:rPr lang="en-US" sz="1400" b="1" baseline="0" dirty="0"/>
              <a:t>key=</a:t>
            </a:r>
            <a:r>
              <a:rPr lang="ru-RU" sz="1400" b="1" baseline="0" dirty="0"/>
              <a:t>функция) — </a:t>
            </a:r>
            <a:r>
              <a:rPr lang="ru-RU" sz="1400" baseline="0" dirty="0"/>
              <a:t>возвращает отсортированную последовательность</a:t>
            </a:r>
            <a:endParaRPr lang="en-US" sz="1400" baseline="0" dirty="0"/>
          </a:p>
          <a:p>
            <a:endParaRPr lang="ru-RU" sz="1400" baseline="0" dirty="0"/>
          </a:p>
          <a:p>
            <a:r>
              <a:rPr lang="en-US" sz="1400" baseline="0" dirty="0"/>
              <a:t/>
            </a:r>
            <a:br>
              <a:rPr lang="en-US" sz="1400" baseline="0" dirty="0"/>
            </a:b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10523843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</a:t>
            </a:r>
            <a:r>
              <a:rPr lang="ru-RU" altLang="en-US" kern="0" baseline="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ipaddr.py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Должен появиться список </a:t>
            </a:r>
            <a:r>
              <a:rPr lang="en-US" altLang="en-US" kern="0" baseline="0" dirty="0"/>
              <a:t>IP-</a:t>
            </a:r>
            <a:r>
              <a:rPr lang="ru-RU" altLang="en-US" kern="0" baseline="0" dirty="0"/>
              <a:t>адресов с масками, отсортированный сначала по длине префикса (короткие вверху), затем по значению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0617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17DFC-FCAC-E5F3-BBEC-D7E438627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96752"/>
            <a:ext cx="3341371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Лирическое отступление</a:t>
            </a:r>
            <a:r>
              <a:rPr lang="en-US" altLang="en-US" sz="2800" dirty="0"/>
              <a:t>: </a:t>
            </a:r>
            <a:r>
              <a:rPr lang="ru-RU" altLang="en-US" sz="2800" dirty="0"/>
              <a:t>немного о </a:t>
            </a:r>
            <a:r>
              <a:rPr lang="en-US" altLang="en-US" sz="2800" dirty="0"/>
              <a:t>SOLID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96752"/>
            <a:ext cx="5544616" cy="5256361"/>
          </a:xfrm>
        </p:spPr>
        <p:txBody>
          <a:bodyPr/>
          <a:lstStyle/>
          <a:p>
            <a:pPr eaLnBrk="1" hangingPunct="1"/>
            <a:r>
              <a:rPr lang="ru-RU" altLang="en-US" sz="1200" dirty="0"/>
              <a:t>Набор принципов разработки ПО в объектно-ориентированной парадигме</a:t>
            </a:r>
            <a:r>
              <a:rPr lang="en-US" altLang="en-US" sz="1200" dirty="0"/>
              <a:t>:</a:t>
            </a:r>
            <a:endParaRPr lang="ru-RU" altLang="en-US" sz="1200" dirty="0"/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2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200" dirty="0"/>
              <a:t>S: Single Responsibility Principle (</a:t>
            </a:r>
            <a:r>
              <a:rPr lang="ru-RU" altLang="en-US" sz="1200" dirty="0"/>
              <a:t>принцип единственной ответственности) — класс должен решать </a:t>
            </a:r>
            <a:r>
              <a:rPr lang="ru-RU" altLang="en-US" sz="1200" b="1" dirty="0"/>
              <a:t>одну</a:t>
            </a:r>
            <a:r>
              <a:rPr lang="ru-RU" altLang="en-US" sz="1200" dirty="0"/>
              <a:t> задачу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2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200" dirty="0"/>
              <a:t>O: Open-Closed Principle (</a:t>
            </a:r>
            <a:r>
              <a:rPr lang="ru-RU" altLang="en-US" sz="1200" dirty="0"/>
              <a:t>принцип открытости-закрытости) — классы (а также модули, функции др.) должны быть открыты для расширения, но закрыты для модификации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2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200" dirty="0"/>
              <a:t>L: </a:t>
            </a:r>
            <a:r>
              <a:rPr lang="en-US" altLang="en-US" sz="1200" dirty="0" err="1"/>
              <a:t>Liskov</a:t>
            </a:r>
            <a:r>
              <a:rPr lang="en-US" altLang="en-US" sz="1200" dirty="0"/>
              <a:t> Substitution Principle (</a:t>
            </a:r>
            <a:r>
              <a:rPr lang="ru-RU" altLang="en-US" sz="1200" dirty="0"/>
              <a:t>принцип подстановки Барбары Лисков) — классы-наследники должно быть можно использовать вместо классов-родителей (в нашем случае </a:t>
            </a:r>
            <a:r>
              <a:rPr lang="en-US" altLang="en-US" sz="1200" dirty="0"/>
              <a:t>IPv4RandomNetwork</a:t>
            </a:r>
            <a:r>
              <a:rPr lang="ru-RU" altLang="en-US" sz="1200" dirty="0"/>
              <a:t> можно использовать вместо </a:t>
            </a:r>
            <a:r>
              <a:rPr lang="en-US" altLang="en-US" sz="1200" dirty="0"/>
              <a:t>IPv4Network</a:t>
            </a:r>
            <a:r>
              <a:rPr lang="ru-RU" altLang="en-US" sz="1200" dirty="0"/>
              <a:t>, у него те же поля и методы)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2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200" dirty="0"/>
              <a:t>I: Interface Segregation Principle (</a:t>
            </a:r>
            <a:r>
              <a:rPr lang="ru-RU" altLang="en-US" sz="1200" dirty="0"/>
              <a:t>принцип разделения интерфейса) — интерфейс должен решать одну задачу, наследники не должны реализовывать методы, которые им не нужно использовать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2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200" dirty="0"/>
              <a:t>D: Dependency Inversion Principle (</a:t>
            </a:r>
            <a:r>
              <a:rPr lang="ru-RU" altLang="en-US" sz="1200" dirty="0"/>
              <a:t>принцип инверсии зависимостей)</a:t>
            </a:r>
            <a:r>
              <a:rPr lang="en-US" altLang="en-US" sz="1200" dirty="0"/>
              <a:t> — </a:t>
            </a:r>
            <a:r>
              <a:rPr lang="ru-RU" altLang="en-US" sz="1200" dirty="0"/>
              <a:t>абстракции не должны зависеть от деталей, детали должны зависеть от абстракций</a:t>
            </a:r>
            <a:endParaRPr lang="en-US" altLang="en-US" sz="1200" dirty="0"/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200" dirty="0"/>
          </a:p>
          <a:p>
            <a:pPr eaLnBrk="1" hangingPunct="1"/>
            <a:r>
              <a:rPr lang="ru-RU" altLang="en-US" sz="1200" dirty="0"/>
              <a:t>Хорошая практика: изобразите иерархию классов на схеме. Если делаете всё правильно, должно получиться что-то похожее на дерево (корнем вверх), если получается похоже на Ктулху — что-то явно идет не так</a:t>
            </a:r>
          </a:p>
          <a:p>
            <a:pPr eaLnBrk="1" hangingPunct="1"/>
            <a:endParaRPr lang="ru-RU" altLang="en-US" sz="1200" dirty="0"/>
          </a:p>
          <a:p>
            <a:pPr eaLnBrk="1" hangingPunct="1"/>
            <a:endParaRPr lang="en-US" altLang="en-US" sz="12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51962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</a:t>
            </a:r>
            <a:r>
              <a:rPr lang="en-US" altLang="en-US" sz="2400" dirty="0"/>
              <a:t>5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Файлы, работа с операционной системой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27933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Понятие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427913" cy="4320257"/>
          </a:xfrm>
        </p:spPr>
        <p:txBody>
          <a:bodyPr/>
          <a:lstStyle/>
          <a:p>
            <a:pPr eaLnBrk="1" hangingPunct="1"/>
            <a:r>
              <a:rPr lang="ru-RU" altLang="en-US" dirty="0"/>
              <a:t>С точки зрения операционной системы</a:t>
            </a:r>
            <a:r>
              <a:rPr lang="en-US" altLang="en-US" dirty="0"/>
              <a:t> </a:t>
            </a:r>
            <a:r>
              <a:rPr lang="ru-RU" altLang="en-US" dirty="0"/>
              <a:t>файл: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набор данных, воспринимаемый как целое;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имеет имя, атрибуты доступа и другие свойства;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представляет собой либо массив данных на дисковом накопителе, либо интерфейс к устройствам (</a:t>
            </a:r>
            <a:r>
              <a:rPr lang="en-US" altLang="en-US" dirty="0"/>
              <a:t>/dev/ttyusb0)</a:t>
            </a:r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ru-RU" altLang="en-US" dirty="0"/>
              <a:t>С точки зрения </a:t>
            </a:r>
            <a:r>
              <a:rPr lang="en-US" altLang="en-US" dirty="0"/>
              <a:t>Python — </a:t>
            </a:r>
            <a:r>
              <a:rPr lang="ru-RU" altLang="en-US" b="1" dirty="0">
                <a:solidFill>
                  <a:srgbClr val="FF0000"/>
                </a:solidFill>
              </a:rPr>
              <a:t>файл это объект</a:t>
            </a:r>
            <a:r>
              <a:rPr lang="ru-RU" altLang="en-US" dirty="0"/>
              <a:t> </a:t>
            </a:r>
            <a:r>
              <a:rPr lang="en-US" altLang="en-US" dirty="0"/>
              <a:t>(surprise</a:t>
            </a:r>
            <a:r>
              <a:rPr lang="ru-RU" altLang="en-US" dirty="0"/>
              <a:t>!</a:t>
            </a:r>
            <a:r>
              <a:rPr lang="en-US" altLang="en-US" dirty="0"/>
              <a:t>)</a:t>
            </a:r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157187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1.1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/>
              <a:t>Пишем простейшую программу — теория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977830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Открытие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258817" cy="482431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Открыть файл — создать объект </a:t>
            </a:r>
            <a:r>
              <a:rPr lang="en-US" altLang="en-US" sz="1800" dirty="0"/>
              <a:t>Python</a:t>
            </a:r>
            <a:r>
              <a:rPr lang="ru-RU" altLang="en-US" sz="1800" dirty="0"/>
              <a:t>, имеющий тип файл, и поставить ему в соответствие реальный файл операционной системы</a:t>
            </a:r>
            <a:r>
              <a:rPr lang="en-US" altLang="en-US" sz="1800" dirty="0"/>
              <a:t> (</a:t>
            </a:r>
            <a:r>
              <a:rPr lang="ru-RU" altLang="en-US" sz="1800" dirty="0"/>
              <a:t>встроенная функция </a:t>
            </a:r>
            <a:r>
              <a:rPr lang="en-US" altLang="en-US" sz="1800" b="1" dirty="0"/>
              <a:t>open</a:t>
            </a:r>
            <a:r>
              <a:rPr lang="en-US" altLang="en-US" sz="1800" dirty="0"/>
              <a:t>)</a:t>
            </a: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Основные методы объекта типа файл: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read</a:t>
            </a:r>
            <a:r>
              <a:rPr lang="ru-RU" altLang="en-US" sz="1800" dirty="0"/>
              <a:t> и </a:t>
            </a:r>
            <a:r>
              <a:rPr lang="en-US" altLang="en-US" sz="1800" dirty="0"/>
              <a:t>write — </a:t>
            </a:r>
            <a:r>
              <a:rPr lang="ru-RU" altLang="en-US" sz="1800" dirty="0"/>
              <a:t>читать/писать отдельные байты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realine</a:t>
            </a:r>
            <a:r>
              <a:rPr lang="en-US" altLang="en-US" sz="1800" dirty="0"/>
              <a:t> </a:t>
            </a:r>
            <a:r>
              <a:rPr lang="ru-RU" altLang="en-US" sz="1800" dirty="0"/>
              <a:t>и </a:t>
            </a:r>
            <a:r>
              <a:rPr lang="en-US" altLang="en-US" sz="1800" dirty="0" err="1"/>
              <a:t>writeline</a:t>
            </a:r>
            <a:r>
              <a:rPr lang="en-US" altLang="en-US" sz="1800" dirty="0"/>
              <a:t> — </a:t>
            </a:r>
            <a:r>
              <a:rPr lang="ru-RU" altLang="en-US" sz="1800" dirty="0"/>
              <a:t>читать/писать отдельные строки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readlines</a:t>
            </a:r>
            <a:r>
              <a:rPr lang="en-US" altLang="en-US" sz="1800" dirty="0"/>
              <a:t> </a:t>
            </a:r>
            <a:r>
              <a:rPr lang="ru-RU" altLang="en-US" sz="1800" dirty="0"/>
              <a:t>и </a:t>
            </a:r>
            <a:r>
              <a:rPr lang="en-US" altLang="en-US" sz="1800" dirty="0" err="1"/>
              <a:t>writelines</a:t>
            </a:r>
            <a:r>
              <a:rPr lang="en-US" altLang="en-US" sz="1800" dirty="0"/>
              <a:t> — </a:t>
            </a:r>
            <a:r>
              <a:rPr lang="ru-RU" altLang="en-US" sz="1800" dirty="0"/>
              <a:t>прочитать (или записать) файл целиком в список (из списка) строк</a:t>
            </a:r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f = open(’</a:t>
            </a:r>
            <a:r>
              <a:rPr lang="en-US" sz="1400" baseline="0" dirty="0" err="1"/>
              <a:t>file.txt</a:t>
            </a:r>
            <a:r>
              <a:rPr lang="en-US" sz="1400" baseline="0" dirty="0"/>
              <a:t>')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dir</a:t>
            </a:r>
            <a:r>
              <a:rPr lang="en-US" sz="1400" baseline="0" dirty="0"/>
              <a:t>(f)</a:t>
            </a:r>
          </a:p>
          <a:p>
            <a:r>
              <a:rPr lang="en-US" sz="1400" baseline="0" dirty="0"/>
              <a:t>['_CHUNK_SIZE', '__class__', '__del__', '__</a:t>
            </a:r>
            <a:r>
              <a:rPr lang="en-US" sz="1400" baseline="0" dirty="0" err="1"/>
              <a:t>delattr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dict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dir</a:t>
            </a:r>
            <a:r>
              <a:rPr lang="en-US" sz="1400" baseline="0" dirty="0"/>
              <a:t>__', '__doc__', '__enter__', '__</a:t>
            </a:r>
            <a:r>
              <a:rPr lang="en-US" sz="1400" baseline="0" dirty="0" err="1"/>
              <a:t>eq</a:t>
            </a:r>
            <a:r>
              <a:rPr lang="en-US" sz="1400" baseline="0" dirty="0"/>
              <a:t>__', '__exit__', '__format__', '__</a:t>
            </a:r>
            <a:r>
              <a:rPr lang="en-US" sz="1400" baseline="0" dirty="0" err="1"/>
              <a:t>ge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getattribute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getstate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gt</a:t>
            </a:r>
            <a:r>
              <a:rPr lang="en-US" sz="1400" baseline="0" dirty="0"/>
              <a:t>__', '__hash__', '__</a:t>
            </a:r>
            <a:r>
              <a:rPr lang="en-US" sz="1400" baseline="0" dirty="0" err="1"/>
              <a:t>init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init_subclass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iter</a:t>
            </a:r>
            <a:r>
              <a:rPr lang="en-US" sz="1400" baseline="0" dirty="0"/>
              <a:t>__', '__le__', '__</a:t>
            </a:r>
            <a:r>
              <a:rPr lang="en-US" sz="1400" baseline="0" dirty="0" err="1"/>
              <a:t>lt</a:t>
            </a:r>
            <a:r>
              <a:rPr lang="en-US" sz="1400" baseline="0" dirty="0"/>
              <a:t>__', '__ne__', '__new__', '__next__', '__reduce__', '__</a:t>
            </a:r>
            <a:r>
              <a:rPr lang="en-US" sz="1400" baseline="0" dirty="0" err="1"/>
              <a:t>reduce_ex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repr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setattr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sizeof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str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subclasshook</a:t>
            </a:r>
            <a:r>
              <a:rPr lang="en-US" sz="1400" baseline="0" dirty="0"/>
              <a:t>__', '_</a:t>
            </a:r>
            <a:r>
              <a:rPr lang="en-US" sz="1400" baseline="0" dirty="0" err="1"/>
              <a:t>checkClosed</a:t>
            </a:r>
            <a:r>
              <a:rPr lang="en-US" sz="1400" baseline="0" dirty="0"/>
              <a:t>', '_</a:t>
            </a:r>
            <a:r>
              <a:rPr lang="en-US" sz="1400" baseline="0" dirty="0" err="1"/>
              <a:t>checkReadable</a:t>
            </a:r>
            <a:r>
              <a:rPr lang="en-US" sz="1400" baseline="0" dirty="0"/>
              <a:t>', '_</a:t>
            </a:r>
            <a:r>
              <a:rPr lang="en-US" sz="1400" baseline="0" dirty="0" err="1"/>
              <a:t>checkSeekable</a:t>
            </a:r>
            <a:r>
              <a:rPr lang="en-US" sz="1400" baseline="0" dirty="0"/>
              <a:t>', '_</a:t>
            </a:r>
            <a:r>
              <a:rPr lang="en-US" sz="1400" baseline="0" dirty="0" err="1"/>
              <a:t>checkWritable</a:t>
            </a:r>
            <a:r>
              <a:rPr lang="en-US" sz="1400" baseline="0" dirty="0"/>
              <a:t>', '_finalizing', 'buffer', 'close', 'closed', 'detach', </a:t>
            </a:r>
            <a:r>
              <a:rPr lang="en-US" sz="1400" b="1" baseline="0" dirty="0"/>
              <a:t>'encoding</a:t>
            </a:r>
            <a:r>
              <a:rPr lang="en-US" sz="1400" baseline="0" dirty="0"/>
              <a:t>', 'errors', '</a:t>
            </a:r>
            <a:r>
              <a:rPr lang="en-US" sz="1400" baseline="0" dirty="0" err="1"/>
              <a:t>fileno</a:t>
            </a:r>
            <a:r>
              <a:rPr lang="en-US" sz="1400" baseline="0" dirty="0"/>
              <a:t>', 'flush', '</a:t>
            </a:r>
            <a:r>
              <a:rPr lang="en-US" sz="1400" baseline="0" dirty="0" err="1"/>
              <a:t>isatty</a:t>
            </a:r>
            <a:r>
              <a:rPr lang="en-US" sz="1400" baseline="0" dirty="0"/>
              <a:t>', '</a:t>
            </a:r>
            <a:r>
              <a:rPr lang="en-US" sz="1400" baseline="0" dirty="0" err="1"/>
              <a:t>line_buffering</a:t>
            </a:r>
            <a:r>
              <a:rPr lang="en-US" sz="1400" baseline="0" dirty="0"/>
              <a:t>', 'mode', 'name', 'newlines', 'read', 'readable', </a:t>
            </a:r>
            <a:r>
              <a:rPr lang="en-US" sz="1400" b="1" baseline="0" dirty="0"/>
              <a:t>'</a:t>
            </a:r>
            <a:r>
              <a:rPr lang="en-US" sz="1400" b="1" baseline="0" dirty="0" err="1"/>
              <a:t>readline</a:t>
            </a:r>
            <a:r>
              <a:rPr lang="en-US" sz="1400" baseline="0" dirty="0"/>
              <a:t>', </a:t>
            </a:r>
            <a:r>
              <a:rPr lang="en-US" sz="1400" b="1" baseline="0" dirty="0"/>
              <a:t>'</a:t>
            </a:r>
            <a:r>
              <a:rPr lang="en-US" sz="1400" b="1" baseline="0" dirty="0" err="1"/>
              <a:t>readlines</a:t>
            </a:r>
            <a:r>
              <a:rPr lang="en-US" sz="1400" baseline="0" dirty="0"/>
              <a:t>', 'seek', '</a:t>
            </a:r>
            <a:r>
              <a:rPr lang="en-US" sz="1400" baseline="0" dirty="0" err="1"/>
              <a:t>seekable</a:t>
            </a:r>
            <a:r>
              <a:rPr lang="en-US" sz="1400" baseline="0" dirty="0"/>
              <a:t>', 'tell', 'truncate', 'writable', </a:t>
            </a:r>
            <a:r>
              <a:rPr lang="en-US" sz="1400" b="1" baseline="0" dirty="0"/>
              <a:t>'write</a:t>
            </a:r>
            <a:r>
              <a:rPr lang="en-US" sz="1400" baseline="0" dirty="0"/>
              <a:t>', </a:t>
            </a:r>
            <a:r>
              <a:rPr lang="en-US" sz="1400" b="1" baseline="0" dirty="0"/>
              <a:t>'</a:t>
            </a:r>
            <a:r>
              <a:rPr lang="en-US" sz="1400" b="1" baseline="0" dirty="0" err="1"/>
              <a:t>writelines</a:t>
            </a:r>
            <a:r>
              <a:rPr lang="en-US" sz="1400" baseline="0" dirty="0"/>
              <a:t>']</a:t>
            </a:r>
            <a:endParaRPr lang="ru-RU" sz="1400" baseline="0" dirty="0"/>
          </a:p>
        </p:txBody>
      </p:sp>
    </p:spTree>
    <p:extLst>
      <p:ext uri="{BB962C8B-B14F-4D97-AF65-F5344CB8AC3E}">
        <p14:creationId xmlns:p14="http://schemas.microsoft.com/office/powerpoint/2010/main" val="4942899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Открытие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291265" cy="4896321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Дополнительный параметр функции </a:t>
            </a:r>
            <a:r>
              <a:rPr lang="en-US" altLang="en-US" sz="1800" dirty="0"/>
              <a:t>open</a:t>
            </a:r>
            <a:r>
              <a:rPr lang="ru-RU" altLang="en-US" sz="1800" dirty="0"/>
              <a:t> — режим открытия файла</a:t>
            </a:r>
            <a:r>
              <a:rPr lang="en-US" altLang="en-US" sz="1800" dirty="0"/>
              <a:t>. </a:t>
            </a:r>
          </a:p>
          <a:p>
            <a:pPr eaLnBrk="1" hangingPunct="1"/>
            <a:r>
              <a:rPr lang="ru-RU" altLang="en-US" sz="1800" dirty="0"/>
              <a:t>Синтаксис: </a:t>
            </a:r>
            <a:r>
              <a:rPr lang="en-US" altLang="en-US" sz="1800" b="1" dirty="0"/>
              <a:t>open(‘name’, ‘mode’)</a:t>
            </a:r>
            <a:r>
              <a:rPr lang="en-US" altLang="en-US" sz="1800" dirty="0"/>
              <a:t>.</a:t>
            </a:r>
          </a:p>
          <a:p>
            <a:pPr eaLnBrk="1" hangingPunct="1"/>
            <a:r>
              <a:rPr lang="ru-RU" altLang="en-US" sz="1800" dirty="0"/>
              <a:t>Значения </a:t>
            </a:r>
            <a:r>
              <a:rPr lang="en-US" altLang="en-US" sz="1800" dirty="0"/>
              <a:t>mode</a:t>
            </a:r>
            <a:r>
              <a:rPr lang="ru-RU" altLang="en-US" sz="1800" dirty="0"/>
              <a:t> (наверняка знакомы тем, кто писал на Си под </a:t>
            </a:r>
            <a:r>
              <a:rPr lang="en-US" altLang="en-US" sz="1800" dirty="0"/>
              <a:t>Unix):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‘r’ — </a:t>
            </a:r>
            <a:r>
              <a:rPr lang="ru-RU" altLang="en-US" sz="1800" dirty="0"/>
              <a:t>чтение в текстовом режиме (значение по умолчанию)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</a:t>
            </a:r>
            <a:r>
              <a:rPr lang="en-US" altLang="en-US" sz="1800" dirty="0" err="1"/>
              <a:t>rb</a:t>
            </a:r>
            <a:r>
              <a:rPr lang="en-US" altLang="en-US" sz="1800" dirty="0"/>
              <a:t>’ </a:t>
            </a:r>
            <a:r>
              <a:rPr lang="ru-RU" altLang="en-US" sz="1800" dirty="0"/>
              <a:t>—</a:t>
            </a:r>
            <a:r>
              <a:rPr lang="en-US" altLang="en-US" sz="1800" dirty="0"/>
              <a:t> </a:t>
            </a:r>
            <a:r>
              <a:rPr lang="ru-RU" altLang="en-US" sz="1800" dirty="0"/>
              <a:t>чтение в двоичном (бинарном) режиме (не обрабатываются концы строк, не учитывается кодировка)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‘w’ — </a:t>
            </a:r>
            <a:r>
              <a:rPr lang="ru-RU" altLang="en-US" sz="1800" dirty="0"/>
              <a:t>запись (файл перезаписывается с начала, создается при необходимости)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</a:t>
            </a:r>
            <a:r>
              <a:rPr lang="en-US" altLang="en-US" sz="1800" dirty="0" err="1"/>
              <a:t>wb</a:t>
            </a:r>
            <a:r>
              <a:rPr lang="en-US" altLang="en-US" sz="1800" dirty="0"/>
              <a:t>’ — </a:t>
            </a:r>
            <a:r>
              <a:rPr lang="ru-RU" altLang="en-US" sz="1800" dirty="0"/>
              <a:t>запись в бинарном режиме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‘a’ — </a:t>
            </a:r>
            <a:r>
              <a:rPr lang="ru-RU" altLang="en-US" sz="1800" dirty="0"/>
              <a:t>дополнение (запись в конец)</a:t>
            </a:r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‘+’ — </a:t>
            </a:r>
            <a:r>
              <a:rPr lang="ru-RU" altLang="en-US" sz="1800" dirty="0"/>
              <a:t>чтение и запись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Вместо имени (параметра </a:t>
            </a:r>
            <a:r>
              <a:rPr lang="en-US" altLang="en-US" sz="1800" dirty="0"/>
              <a:t>‘name’) </a:t>
            </a:r>
            <a:r>
              <a:rPr lang="ru-RU" altLang="en-US" sz="1800" dirty="0"/>
              <a:t>можно передавать числовой дескриптор файла (полезно для работы с </a:t>
            </a:r>
            <a:r>
              <a:rPr lang="en-US" altLang="en-US" sz="1800" dirty="0" err="1"/>
              <a:t>unix</a:t>
            </a:r>
            <a:r>
              <a:rPr lang="en-US" altLang="en-US" sz="1800" dirty="0"/>
              <a:t> sockets</a:t>
            </a:r>
            <a:r>
              <a:rPr lang="ru-RU" altLang="en-US" sz="1800" dirty="0"/>
              <a:t>, </a:t>
            </a:r>
            <a:r>
              <a:rPr lang="en-US" altLang="en-US" sz="1800" dirty="0"/>
              <a:t>streams </a:t>
            </a:r>
            <a:r>
              <a:rPr lang="ru-RU" altLang="en-US" sz="1800" dirty="0"/>
              <a:t>и т. п.</a:t>
            </a:r>
            <a:r>
              <a:rPr lang="en-US" altLang="en-US" sz="1800" dirty="0"/>
              <a:t>)</a:t>
            </a:r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653038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Методы чтения из текстового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618857" cy="525636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Метод 1 — построчно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Файл — итерируемый объект.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При итерации по файлу происходит проход последовательно по всем строкам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При необходимости осуществить повторный проход нужно вернуться к началу файла </a:t>
            </a:r>
            <a:r>
              <a:rPr lang="en-US" altLang="en-US" sz="1600" dirty="0"/>
              <a:t>— </a:t>
            </a:r>
            <a:r>
              <a:rPr lang="en-US" altLang="en-US" sz="1600" dirty="0" err="1"/>
              <a:t>f.seek</a:t>
            </a:r>
            <a:r>
              <a:rPr lang="en-US" altLang="en-US" sz="1600" dirty="0"/>
              <a:t>(0)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Метод достаточно эффективен и по производительности, и по используемой памяти</a:t>
            </a:r>
          </a:p>
          <a:p>
            <a:pPr eaLnBrk="1" hangingPunct="1"/>
            <a:r>
              <a:rPr lang="ru-RU" altLang="en-US" sz="1600" dirty="0"/>
              <a:t>Метод 2 — списком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Объект типа файл имеет метод </a:t>
            </a:r>
            <a:r>
              <a:rPr lang="en-US" altLang="en-US" sz="1600" dirty="0" err="1"/>
              <a:t>readlines</a:t>
            </a:r>
            <a:r>
              <a:rPr lang="en-US" altLang="en-US" sz="1600" dirty="0"/>
              <a:t>, </a:t>
            </a:r>
            <a:r>
              <a:rPr lang="ru-RU" altLang="en-US" sz="1600" dirty="0"/>
              <a:t>возвращает список всех строк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Работает преобразование файла в список (функция </a:t>
            </a:r>
            <a:r>
              <a:rPr lang="en-US" altLang="en-US" sz="1600" dirty="0"/>
              <a:t>list) — </a:t>
            </a:r>
            <a:r>
              <a:rPr lang="ru-RU" altLang="en-US" sz="1600" dirty="0"/>
              <a:t>то же самое, что </a:t>
            </a:r>
            <a:r>
              <a:rPr lang="en-US" altLang="en-US" sz="1600" dirty="0" err="1"/>
              <a:t>readlines</a:t>
            </a: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Метод очень быстрый, но требует памяти не меньше, чем размер файла + дополнительные данные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100788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f = open(’</a:t>
            </a:r>
            <a:r>
              <a:rPr lang="en-US" sz="1400" baseline="0" dirty="0" err="1"/>
              <a:t>file.txt</a:t>
            </a:r>
            <a:r>
              <a:rPr lang="en-US" sz="1400" baseline="0" dirty="0"/>
              <a:t>')</a:t>
            </a:r>
            <a:endParaRPr lang="ru-RU" sz="1400" baseline="0" dirty="0"/>
          </a:p>
          <a:p>
            <a:r>
              <a:rPr lang="en-US" sz="1400" baseline="0" dirty="0"/>
              <a:t>&gt;&gt;&gt; for l in f:</a:t>
            </a:r>
            <a:endParaRPr lang="ru-RU" sz="1400" baseline="0" dirty="0"/>
          </a:p>
          <a:p>
            <a:r>
              <a:rPr lang="en-US" sz="1400" baseline="0" dirty="0"/>
              <a:t>...     print(l)</a:t>
            </a:r>
            <a:endParaRPr lang="ru-RU" sz="1400" baseline="0" dirty="0"/>
          </a:p>
          <a:p>
            <a:endParaRPr lang="ru-RU" sz="14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76056" y="2549351"/>
            <a:ext cx="3868960" cy="109567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f = open(’file1.txt')</a:t>
            </a:r>
            <a:endParaRPr lang="ru-RU" sz="1400" baseline="0" dirty="0"/>
          </a:p>
          <a:p>
            <a:r>
              <a:rPr lang="en-US" sz="1400" baseline="0" dirty="0"/>
              <a:t>&gt;&gt;&gt; lines = </a:t>
            </a:r>
            <a:r>
              <a:rPr lang="en-US" sz="1400" baseline="0" dirty="0" err="1"/>
              <a:t>f.readlines</a:t>
            </a:r>
            <a:r>
              <a:rPr lang="ru-RU" sz="1400" baseline="0" dirty="0"/>
              <a:t>()</a:t>
            </a:r>
            <a:endParaRPr lang="en-US" sz="1400" baseline="0" dirty="0"/>
          </a:p>
          <a:p>
            <a:r>
              <a:rPr lang="en-US" sz="1400" baseline="0" dirty="0"/>
              <a:t>&gt;&gt;&gt; f = open(‘file2.txt)</a:t>
            </a:r>
          </a:p>
          <a:p>
            <a:r>
              <a:rPr lang="en-US" sz="1400" baseline="0" dirty="0"/>
              <a:t>&gt;&gt;&gt; lines = list(f)</a:t>
            </a:r>
            <a:endParaRPr lang="ru-RU" sz="1400" baseline="0" dirty="0"/>
          </a:p>
          <a:p>
            <a:endParaRPr lang="ru-RU" sz="14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76056" y="3989511"/>
            <a:ext cx="3744416" cy="14557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1600" baseline="0" dirty="0"/>
              <a:t>Пример выделения уникальных строк из файла </a:t>
            </a:r>
            <a:r>
              <a:rPr lang="en-US" altLang="en-US" sz="1600" baseline="0" dirty="0"/>
              <a:t>’</a:t>
            </a:r>
            <a:r>
              <a:rPr lang="en-US" altLang="en-US" sz="1600" baseline="0" dirty="0" err="1"/>
              <a:t>test.csv</a:t>
            </a:r>
            <a:r>
              <a:rPr lang="en-US" altLang="en-US" sz="1600" baseline="0" dirty="0"/>
              <a:t>’, </a:t>
            </a:r>
            <a:r>
              <a:rPr lang="ru-RU" altLang="en-US" sz="1600" baseline="0" dirty="0"/>
              <a:t>их сортировки и помещения в список</a:t>
            </a:r>
          </a:p>
          <a:p>
            <a:pPr eaLnBrk="1" hangingPunct="1"/>
            <a:endParaRPr lang="ru-RU" altLang="en-US" sz="1600" baseline="0" dirty="0"/>
          </a:p>
          <a:p>
            <a:pPr eaLnBrk="1" hangingPunct="1"/>
            <a:r>
              <a:rPr lang="en-US" altLang="en-US" sz="1600" baseline="0" dirty="0"/>
              <a:t>l = sorted(list(set(list(open(’</a:t>
            </a:r>
            <a:r>
              <a:rPr lang="en-US" altLang="en-US" sz="1600" baseline="0" dirty="0" err="1"/>
              <a:t>test.csv</a:t>
            </a:r>
            <a:r>
              <a:rPr lang="en-US" altLang="en-US" sz="1600" baseline="0" dirty="0"/>
              <a:t>')))))</a:t>
            </a:r>
            <a:endParaRPr lang="ru-RU" alt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4925366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Чтение двоичного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618857" cy="525636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Файл имеет указатель текущей позиции (в байтах от начала).</a:t>
            </a:r>
            <a:r>
              <a:rPr lang="en-US" altLang="en-US" sz="1600" dirty="0"/>
              <a:t> </a:t>
            </a:r>
            <a:r>
              <a:rPr lang="ru-RU" altLang="en-US" sz="1600" dirty="0"/>
              <a:t>Перемещение по файлу — метод </a:t>
            </a:r>
            <a:r>
              <a:rPr lang="en-US" altLang="en-US" sz="1600" b="1" dirty="0"/>
              <a:t>seek</a:t>
            </a:r>
            <a:r>
              <a:rPr lang="ru-RU" altLang="en-US" sz="1600" b="1" dirty="0"/>
              <a:t>(позиция, </a:t>
            </a:r>
            <a:r>
              <a:rPr lang="en-US" altLang="en-US" sz="1600" b="1" dirty="0"/>
              <a:t>[</a:t>
            </a:r>
            <a:r>
              <a:rPr lang="ru-RU" altLang="en-US" sz="1600" b="1" dirty="0"/>
              <a:t>тип позиции</a:t>
            </a:r>
            <a:r>
              <a:rPr lang="en-US" altLang="en-US" sz="1600" b="1" dirty="0"/>
              <a:t>])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В начало: </a:t>
            </a:r>
            <a:r>
              <a:rPr lang="en-US" altLang="en-US" sz="1600" dirty="0" err="1"/>
              <a:t>f.seek</a:t>
            </a:r>
            <a:r>
              <a:rPr lang="en-US" altLang="en-US" sz="1600" dirty="0"/>
              <a:t>(0)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В конец: </a:t>
            </a:r>
            <a:r>
              <a:rPr lang="en-US" altLang="en-US" sz="1600" dirty="0" err="1"/>
              <a:t>f.seek</a:t>
            </a:r>
            <a:r>
              <a:rPr lang="en-US" altLang="en-US" sz="1600" dirty="0"/>
              <a:t>(0, 2)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За 50 байтов от конца: </a:t>
            </a:r>
            <a:r>
              <a:rPr lang="en-US" altLang="en-US" sz="1600" dirty="0" err="1"/>
              <a:t>f.seek</a:t>
            </a:r>
            <a:r>
              <a:rPr lang="en-US" altLang="en-US" sz="1600" dirty="0"/>
              <a:t>(-50, 1)</a:t>
            </a: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Узнать текущую позицию можно методом </a:t>
            </a:r>
            <a:r>
              <a:rPr lang="en-US" altLang="en-US" sz="1600" b="1" dirty="0"/>
              <a:t>tell()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Чтение из текущей позиции — метод </a:t>
            </a:r>
            <a:r>
              <a:rPr lang="en-US" altLang="en-US" sz="1600" dirty="0"/>
              <a:t>read(</a:t>
            </a:r>
            <a:r>
              <a:rPr lang="ru-RU" altLang="en-US" sz="1600" dirty="0"/>
              <a:t>число байт)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f.read</a:t>
            </a:r>
            <a:r>
              <a:rPr lang="en-US" altLang="en-US" sz="1600" dirty="0"/>
              <a:t>(20) — </a:t>
            </a:r>
            <a:r>
              <a:rPr lang="ru-RU" altLang="en-US" sz="1600" dirty="0"/>
              <a:t>прочитать 20 байт</a:t>
            </a:r>
            <a:r>
              <a:rPr lang="en-US" altLang="en-US" sz="1600" dirty="0"/>
              <a:t> (</a:t>
            </a:r>
            <a:r>
              <a:rPr lang="ru-RU" altLang="en-US" sz="1600" dirty="0"/>
              <a:t>возвращает двоичную строку с прочитанными данными)</a:t>
            </a: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f.read</a:t>
            </a:r>
            <a:r>
              <a:rPr lang="en-US" altLang="en-US" sz="1600" dirty="0"/>
              <a:t>() — </a:t>
            </a:r>
            <a:r>
              <a:rPr lang="ru-RU" altLang="en-US" sz="1600" dirty="0"/>
              <a:t>прочитать весь файл (использовать с осторожностью, файлы бывают большие)</a:t>
            </a:r>
            <a:r>
              <a:rPr lang="en-US" altLang="en-US" sz="1600" dirty="0"/>
              <a:t>.</a:t>
            </a:r>
            <a:r>
              <a:rPr lang="ru-RU" altLang="en-US" sz="1600" dirty="0"/>
              <a:t> Можно использовать и для текстовых файлов, тогда </a:t>
            </a:r>
            <a:r>
              <a:rPr lang="en-US" altLang="en-US" sz="1600" dirty="0"/>
              <a:t>s </a:t>
            </a:r>
            <a:r>
              <a:rPr lang="ru-RU" altLang="en-US" sz="1600" dirty="0"/>
              <a:t>будет не двоичной, а обычной строкой</a:t>
            </a:r>
            <a:endParaRPr lang="en-US" altLang="en-US" sz="1600" dirty="0"/>
          </a:p>
          <a:p>
            <a:pPr eaLnBrk="1" hangingPunct="1"/>
            <a:endParaRPr lang="en-US" altLang="en-US" sz="1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f = open('</a:t>
            </a:r>
            <a:r>
              <a:rPr lang="en-US" sz="1400" baseline="0" dirty="0" err="1"/>
              <a:t>t.csv</a:t>
            </a:r>
            <a:r>
              <a:rPr lang="en-US" sz="1400" baseline="0" dirty="0"/>
              <a:t>', '</a:t>
            </a:r>
            <a:r>
              <a:rPr lang="en-US" sz="1400" baseline="0" dirty="0" err="1"/>
              <a:t>rb</a:t>
            </a:r>
            <a:r>
              <a:rPr lang="en-US" sz="1400" baseline="0" dirty="0"/>
              <a:t>')</a:t>
            </a:r>
          </a:p>
          <a:p>
            <a:r>
              <a:rPr lang="en-US" sz="1400" baseline="0" dirty="0"/>
              <a:t>&gt;&gt;&gt; s = </a:t>
            </a:r>
            <a:r>
              <a:rPr lang="en-US" sz="1400" baseline="0" dirty="0" err="1"/>
              <a:t>f.read</a:t>
            </a:r>
            <a:r>
              <a:rPr lang="en-US" sz="1400" baseline="0" dirty="0"/>
              <a:t>(5)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 err="1"/>
              <a:t>b'Date</a:t>
            </a:r>
            <a:r>
              <a:rPr lang="en-US" sz="1400" baseline="0" dirty="0"/>
              <a:t>,'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f.seek</a:t>
            </a:r>
            <a:r>
              <a:rPr lang="en-US" sz="1400" baseline="0" dirty="0"/>
              <a:t>(17)</a:t>
            </a:r>
          </a:p>
          <a:p>
            <a:r>
              <a:rPr lang="en-US" sz="1400" baseline="0" dirty="0"/>
              <a:t>17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f.read</a:t>
            </a:r>
            <a:r>
              <a:rPr lang="en-US" sz="1400" baseline="0" dirty="0"/>
              <a:t>(20)</a:t>
            </a:r>
          </a:p>
          <a:p>
            <a:r>
              <a:rPr lang="en-US" sz="1400" baseline="0" dirty="0"/>
              <a:t>b',</a:t>
            </a:r>
            <a:r>
              <a:rPr lang="en-US" sz="1400" baseline="0" dirty="0" err="1"/>
              <a:t>Number,Description</a:t>
            </a:r>
            <a:r>
              <a:rPr lang="en-US" sz="1400" baseline="0" dirty="0"/>
              <a:t>,'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f.seek</a:t>
            </a:r>
            <a:r>
              <a:rPr lang="en-US" sz="1400" baseline="0" dirty="0"/>
              <a:t>(0, 2)</a:t>
            </a:r>
          </a:p>
          <a:p>
            <a:r>
              <a:rPr lang="en-US" sz="1400" baseline="0" dirty="0"/>
              <a:t>15568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f.seek</a:t>
            </a:r>
            <a:r>
              <a:rPr lang="en-US" sz="1400" baseline="0" dirty="0"/>
              <a:t>(-5, 1)</a:t>
            </a:r>
          </a:p>
          <a:p>
            <a:r>
              <a:rPr lang="en-US" sz="1400" baseline="0" dirty="0"/>
              <a:t>15563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f.read</a:t>
            </a:r>
            <a:r>
              <a:rPr lang="en-US" sz="1400" baseline="0" dirty="0"/>
              <a:t>(3)</a:t>
            </a:r>
          </a:p>
          <a:p>
            <a:r>
              <a:rPr lang="en-US" sz="1400" baseline="0" dirty="0"/>
              <a:t>b'0",'</a:t>
            </a:r>
          </a:p>
          <a:p>
            <a:r>
              <a:rPr lang="en-US" sz="1400" baseline="0" dirty="0"/>
              <a:t>&gt;&gt;&gt; </a:t>
            </a:r>
          </a:p>
        </p:txBody>
      </p:sp>
    </p:spTree>
    <p:extLst>
      <p:ext uri="{BB962C8B-B14F-4D97-AF65-F5344CB8AC3E}">
        <p14:creationId xmlns:p14="http://schemas.microsoft.com/office/powerpoint/2010/main" val="13518648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Закрытие файлов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003233" cy="5256361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dirty="0"/>
              <a:t>После работы с файлом его следует закрыть</a:t>
            </a:r>
            <a:r>
              <a:rPr lang="en-US" altLang="en-US" sz="2000" dirty="0"/>
              <a:t> — </a:t>
            </a:r>
            <a:r>
              <a:rPr lang="ru-RU" altLang="en-US" sz="2000" dirty="0"/>
              <a:t>метод </a:t>
            </a:r>
            <a:r>
              <a:rPr lang="en-US" altLang="en-US" sz="2000" b="1" dirty="0" err="1"/>
              <a:t>f.close</a:t>
            </a:r>
            <a:r>
              <a:rPr lang="en-US" altLang="en-US" sz="2000" b="1" dirty="0"/>
              <a:t>()</a:t>
            </a:r>
            <a:r>
              <a:rPr lang="en-US" altLang="en-US" sz="2000" dirty="0"/>
              <a:t>. </a:t>
            </a:r>
            <a:r>
              <a:rPr lang="ru-RU" altLang="en-US" sz="2000" dirty="0"/>
              <a:t>Выгружает буферы на диск, очищает структуры в памяти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dirty="0"/>
              <a:t>В </a:t>
            </a:r>
            <a:r>
              <a:rPr lang="en-US" altLang="en-US" sz="2000" dirty="0"/>
              <a:t>Python </a:t>
            </a:r>
            <a:r>
              <a:rPr lang="ru-RU" altLang="en-US" sz="2000" dirty="0"/>
              <a:t>при завершении программы файлы закрываются автоматически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dirty="0"/>
              <a:t>Количество открытых файлов ограничено (на каждый процесс и в целом в системе), поэтому рекомендуется закрывать файлы сразу по окончании использования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dirty="0"/>
              <a:t>В языках типа Си открывать и закрывать файлы приходится вручную, но </a:t>
            </a:r>
            <a:r>
              <a:rPr lang="en-US" altLang="en-US" sz="2000" dirty="0"/>
              <a:t>Python </a:t>
            </a:r>
            <a:r>
              <a:rPr lang="ru-RU" altLang="en-US" sz="2000" dirty="0"/>
              <a:t>предлагает более изящный метод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41609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Конструкция </a:t>
            </a:r>
            <a:r>
              <a:rPr lang="en-US" altLang="en-US" sz="2800" dirty="0"/>
              <a:t>with/as</a:t>
            </a:r>
            <a:r>
              <a:rPr lang="ru-RU" altLang="en-US" sz="2800" dirty="0"/>
              <a:t> (менеджер контекста)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618857" cy="5256361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Логически выделяет блок кода, работающего с файлом (или другим объектом) — но не только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Объекты могут определять методы, автоматически выполняющиеся при входе и выходе из блока </a:t>
            </a:r>
            <a:r>
              <a:rPr lang="en-US" altLang="en-US" sz="1800" dirty="0"/>
              <a:t>with/as</a:t>
            </a: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Файлы </a:t>
            </a:r>
            <a:r>
              <a:rPr lang="en-US" altLang="en-US" sz="1800" dirty="0"/>
              <a:t>Python</a:t>
            </a:r>
            <a:r>
              <a:rPr lang="ru-RU" altLang="en-US" sz="1800" dirty="0"/>
              <a:t> при завершении блока </a:t>
            </a:r>
            <a:r>
              <a:rPr lang="en-US" altLang="en-US" sz="1800" dirty="0"/>
              <a:t>with/as </a:t>
            </a:r>
            <a:r>
              <a:rPr lang="ru-RU" altLang="en-US" sz="1800" dirty="0"/>
              <a:t>закрываются автоматически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При возникновении исключений внутри </a:t>
            </a:r>
            <a:r>
              <a:rPr lang="en-US" altLang="en-US" sz="1800" dirty="0"/>
              <a:t>with/as </a:t>
            </a:r>
            <a:r>
              <a:rPr lang="ru-RU" altLang="en-US" sz="1800" dirty="0"/>
              <a:t>методы выхода также вызываются (т. е. файл будет корректно закрыт)</a:t>
            </a:r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1" baseline="0" dirty="0"/>
              <a:t>with </a:t>
            </a:r>
            <a:r>
              <a:rPr lang="en-US" sz="2800" baseline="0" dirty="0"/>
              <a:t>open(‘</a:t>
            </a:r>
            <a:r>
              <a:rPr lang="en-US" sz="2800" baseline="0" dirty="0" err="1"/>
              <a:t>t.csv</a:t>
            </a:r>
            <a:r>
              <a:rPr lang="en-US" sz="2800" baseline="0" dirty="0"/>
              <a:t>’) </a:t>
            </a:r>
            <a:r>
              <a:rPr lang="en-US" sz="2800" b="1" baseline="0" dirty="0"/>
              <a:t>as </a:t>
            </a:r>
            <a:r>
              <a:rPr lang="en-US" sz="2800" baseline="0" dirty="0"/>
              <a:t>f:</a:t>
            </a:r>
            <a:br>
              <a:rPr lang="en-US" sz="2800" baseline="0" dirty="0"/>
            </a:br>
            <a:r>
              <a:rPr lang="en-US" sz="2800" baseline="0" dirty="0"/>
              <a:t>    </a:t>
            </a:r>
            <a:r>
              <a:rPr lang="en-US" sz="2800" b="1" baseline="0" dirty="0"/>
              <a:t>for </a:t>
            </a:r>
            <a:r>
              <a:rPr lang="en-US" sz="2800" baseline="0" dirty="0"/>
              <a:t>l </a:t>
            </a:r>
            <a:r>
              <a:rPr lang="en-US" sz="2800" b="1" baseline="0" dirty="0"/>
              <a:t>in </a:t>
            </a:r>
            <a:r>
              <a:rPr lang="en-US" sz="2800" baseline="0" dirty="0"/>
              <a:t>f:</a:t>
            </a:r>
          </a:p>
          <a:p>
            <a:r>
              <a:rPr lang="en-US" sz="2800" baseline="0" dirty="0"/>
              <a:t>        …</a:t>
            </a:r>
          </a:p>
        </p:txBody>
      </p:sp>
    </p:spTree>
    <p:extLst>
      <p:ext uri="{BB962C8B-B14F-4D97-AF65-F5344CB8AC3E}">
        <p14:creationId xmlns:p14="http://schemas.microsoft.com/office/powerpoint/2010/main" val="4901846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Ещё о текстовых файлах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618857" cy="3816201"/>
          </a:xfrm>
        </p:spPr>
        <p:txBody>
          <a:bodyPr/>
          <a:lstStyle/>
          <a:p>
            <a:pPr eaLnBrk="1" hangingPunct="1"/>
            <a:r>
              <a:rPr lang="ru-RU" altLang="en-US" sz="1400" dirty="0"/>
              <a:t>Многие популярные форматы данных представляют собой текст специальной структуры (иногда говорят, что такие форматы объединяют </a:t>
            </a:r>
            <a:r>
              <a:rPr lang="ru-RU" altLang="en-US" sz="1400" i="1" dirty="0"/>
              <a:t>схему данных </a:t>
            </a:r>
            <a:r>
              <a:rPr lang="ru-RU" altLang="en-US" sz="1400" dirty="0"/>
              <a:t>и сами данные)</a:t>
            </a:r>
          </a:p>
          <a:p>
            <a:pPr eaLnBrk="1" hangingPunct="1"/>
            <a:endParaRPr lang="ru-RU" altLang="en-US" sz="1400" dirty="0"/>
          </a:p>
          <a:p>
            <a:pPr eaLnBrk="1" hangingPunct="1"/>
            <a:r>
              <a:rPr lang="ru-RU" altLang="en-US" sz="1400" dirty="0"/>
              <a:t>Примеры: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/>
              <a:t>XML (Extensible Markup Language) </a:t>
            </a:r>
            <a:r>
              <a:rPr lang="ru-RU" altLang="en-US" sz="1400" dirty="0"/>
              <a:t>и его подмножества — </a:t>
            </a:r>
            <a:r>
              <a:rPr lang="en-US" altLang="en-US" sz="1400" dirty="0"/>
              <a:t>HTML, SVG, OpenDocument </a:t>
            </a:r>
            <a:r>
              <a:rPr lang="ru-RU" altLang="en-US" sz="1400" dirty="0"/>
              <a:t>и даже новые форматы </a:t>
            </a:r>
            <a:r>
              <a:rPr lang="en-US" altLang="en-US" sz="1400" dirty="0"/>
              <a:t>MS Office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/>
              <a:t>JSON (JavaScript Object Notation)</a:t>
            </a:r>
            <a:r>
              <a:rPr lang="ru-RU" altLang="en-US" sz="1400" dirty="0"/>
              <a:t> — популярный формат для обмена данными, имеет меньшие накладные расходы по сравнению с </a:t>
            </a:r>
            <a:r>
              <a:rPr lang="en-US" altLang="en-US" sz="1400" dirty="0"/>
              <a:t>XML</a:t>
            </a:r>
            <a:r>
              <a:rPr lang="ru-RU" altLang="en-US" sz="1400" dirty="0"/>
              <a:t>, но сохраняет человеко-читаемость</a:t>
            </a: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/>
              <a:t>YAML — </a:t>
            </a:r>
            <a:r>
              <a:rPr lang="ru-RU" altLang="en-US" sz="1400" dirty="0"/>
              <a:t>развитие </a:t>
            </a:r>
            <a:r>
              <a:rPr lang="en-US" altLang="en-US" sz="1400" dirty="0"/>
              <a:t>JSON</a:t>
            </a:r>
            <a:r>
              <a:rPr lang="ru-RU" altLang="en-US" sz="1400" dirty="0"/>
              <a:t>, направлен на ещё лучшую читаемость и минимизацию управляющих конструкций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12239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&lt;td </a:t>
            </a:r>
            <a:r>
              <a:rPr lang="en-US" sz="1200" baseline="0" dirty="0" err="1"/>
              <a:t>colspan</a:t>
            </a:r>
            <a:r>
              <a:rPr lang="en-US" sz="1200" baseline="0" dirty="0"/>
              <a:t>="2"&gt;&lt;/td&gt; &lt;/</a:t>
            </a:r>
            <a:r>
              <a:rPr lang="en-US" sz="1200" baseline="0" dirty="0" err="1"/>
              <a:t>tr</a:t>
            </a:r>
            <a:r>
              <a:rPr lang="en-US" sz="1200" baseline="0" dirty="0"/>
              <a:t>&gt; &lt;</a:t>
            </a:r>
            <a:r>
              <a:rPr lang="en-US" sz="1200" baseline="0" dirty="0" err="1"/>
              <a:t>tr</a:t>
            </a:r>
            <a:r>
              <a:rPr lang="en-US" sz="1200" baseline="0" dirty="0"/>
              <a:t>&gt; &lt;</a:t>
            </a:r>
            <a:r>
              <a:rPr lang="en-US" sz="1200" baseline="0" dirty="0" err="1"/>
              <a:t>th</a:t>
            </a:r>
            <a:r>
              <a:rPr lang="en-US" sz="1200" baseline="0" dirty="0"/>
              <a:t> scope="row" class="</a:t>
            </a:r>
            <a:r>
              <a:rPr lang="en-US" sz="1200" baseline="0" dirty="0" err="1"/>
              <a:t>navbox</a:t>
            </a:r>
            <a:r>
              <a:rPr lang="en-US" sz="1200" baseline="0" dirty="0"/>
              <a:t>-group" style="width:10em"&gt;Web standards&lt;/</a:t>
            </a:r>
            <a:r>
              <a:rPr lang="en-US" sz="1200" baseline="0" dirty="0" err="1"/>
              <a:t>th</a:t>
            </a:r>
            <a:r>
              <a:rPr lang="en-US" sz="1200" baseline="0" dirty="0"/>
              <a:t>&gt; &lt;td class="</a:t>
            </a:r>
            <a:r>
              <a:rPr lang="en-US" sz="1200" baseline="0" dirty="0" err="1"/>
              <a:t>navbox</a:t>
            </a:r>
            <a:r>
              <a:rPr lang="en-US" sz="1200" baseline="0" dirty="0"/>
              <a:t>-list </a:t>
            </a:r>
            <a:r>
              <a:rPr lang="en-US" sz="1200" baseline="0" dirty="0" err="1"/>
              <a:t>navbox</a:t>
            </a:r>
            <a:r>
              <a:rPr lang="en-US" sz="1200" baseline="0" dirty="0"/>
              <a:t>-even" style="text-align:left;border-left-width:2px;border-left-style:solid;padding:0px"&gt; &lt;div style="padding:0em 0.25em"&gt;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073104" y="2670572"/>
            <a:ext cx="3868960" cy="155051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{ "</a:t>
            </a:r>
            <a:r>
              <a:rPr lang="en-US" sz="1200" baseline="0" dirty="0" err="1"/>
              <a:t>firstName</a:t>
            </a:r>
            <a:r>
              <a:rPr lang="en-US" sz="1200" baseline="0" dirty="0"/>
              <a:t>": "John", "</a:t>
            </a:r>
            <a:r>
              <a:rPr lang="en-US" sz="1200" baseline="0" dirty="0" err="1"/>
              <a:t>lastName</a:t>
            </a:r>
            <a:r>
              <a:rPr lang="en-US" sz="1200" baseline="0" dirty="0"/>
              <a:t>": "Smith", "</a:t>
            </a:r>
            <a:r>
              <a:rPr lang="en-US" sz="1200" baseline="0" dirty="0" err="1"/>
              <a:t>isAlive</a:t>
            </a:r>
            <a:r>
              <a:rPr lang="en-US" sz="1200" baseline="0" dirty="0"/>
              <a:t>": true, "age": 25, "address": { "</a:t>
            </a:r>
            <a:r>
              <a:rPr lang="en-US" sz="1200" baseline="0" dirty="0" err="1"/>
              <a:t>streetAddress</a:t>
            </a:r>
            <a:r>
              <a:rPr lang="en-US" sz="1200" baseline="0" dirty="0"/>
              <a:t>": "21 2nd Street", "city": "New York", "state": "NY", "</a:t>
            </a:r>
            <a:r>
              <a:rPr lang="en-US" sz="1200" baseline="0" dirty="0" err="1"/>
              <a:t>postalCode</a:t>
            </a:r>
            <a:r>
              <a:rPr lang="en-US" sz="1200" baseline="0" dirty="0"/>
              <a:t>": "10021-3100" }, "</a:t>
            </a:r>
            <a:r>
              <a:rPr lang="en-US" sz="1200" baseline="0" dirty="0" err="1"/>
              <a:t>phoneNumbers</a:t>
            </a:r>
            <a:r>
              <a:rPr lang="en-US" sz="1200" baseline="0" dirty="0"/>
              <a:t>": [ { "type": "home", "number": "212 555-1234" }, { "type": "office", "number": "646 555-4567" }, { "type": "mobile", "number": "123 456-7890" } ], "children": [], "spouse": null }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76056" y="4421559"/>
            <a:ext cx="3868960" cy="188776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receipt: Oz-Ware Purchase Invoice</a:t>
            </a:r>
          </a:p>
          <a:p>
            <a:r>
              <a:rPr lang="en-US" sz="1200" baseline="0" dirty="0"/>
              <a:t>date: 2012-08-06</a:t>
            </a:r>
          </a:p>
          <a:p>
            <a:r>
              <a:rPr lang="en-US" sz="1200" baseline="0" dirty="0"/>
              <a:t>customer:</a:t>
            </a:r>
          </a:p>
          <a:p>
            <a:r>
              <a:rPr lang="en-US" sz="1200" baseline="0" dirty="0"/>
              <a:t>	</a:t>
            </a:r>
            <a:r>
              <a:rPr lang="en-US" sz="1200" baseline="0" dirty="0" err="1"/>
              <a:t>first_name</a:t>
            </a:r>
            <a:r>
              <a:rPr lang="en-US" sz="1200" baseline="0" dirty="0"/>
              <a:t>: Dorothy</a:t>
            </a:r>
          </a:p>
          <a:p>
            <a:r>
              <a:rPr lang="en-US" sz="1200" baseline="0" dirty="0"/>
              <a:t>	</a:t>
            </a:r>
            <a:r>
              <a:rPr lang="en-US" sz="1200" baseline="0" dirty="0" err="1"/>
              <a:t>family_name</a:t>
            </a:r>
            <a:r>
              <a:rPr lang="en-US" sz="1200" baseline="0" dirty="0"/>
              <a:t>: Gale </a:t>
            </a:r>
          </a:p>
          <a:p>
            <a:r>
              <a:rPr lang="en-US" sz="1200" baseline="0" dirty="0"/>
              <a:t>items:</a:t>
            </a:r>
          </a:p>
          <a:p>
            <a:r>
              <a:rPr lang="en-US" sz="1200" baseline="0" dirty="0"/>
              <a:t>	- </a:t>
            </a:r>
            <a:r>
              <a:rPr lang="en-US" sz="1200" baseline="0" dirty="0" err="1"/>
              <a:t>part_no</a:t>
            </a:r>
            <a:r>
              <a:rPr lang="en-US" sz="1200" baseline="0" dirty="0"/>
              <a:t>: A4786</a:t>
            </a:r>
          </a:p>
          <a:p>
            <a:r>
              <a:rPr lang="en-US" sz="1200" baseline="0" dirty="0"/>
              <a:t>	  </a:t>
            </a:r>
            <a:r>
              <a:rPr lang="en-US" sz="1200" baseline="0" dirty="0" err="1"/>
              <a:t>descrip</a:t>
            </a:r>
            <a:r>
              <a:rPr lang="en-US" sz="1200" baseline="0" dirty="0"/>
              <a:t>: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199" y="5445223"/>
            <a:ext cx="4258817" cy="1008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1400" baseline="0" dirty="0"/>
              <a:t>Для </a:t>
            </a:r>
            <a:r>
              <a:rPr lang="en-US" altLang="en-US" sz="1400" baseline="0" dirty="0"/>
              <a:t>Python </a:t>
            </a:r>
            <a:r>
              <a:rPr lang="ru-RU" altLang="en-US" sz="1400" baseline="0" dirty="0"/>
              <a:t>существуют библиотеки для работы со всеми популярными форматами</a:t>
            </a:r>
          </a:p>
          <a:p>
            <a:pPr eaLnBrk="1" hangingPunct="1"/>
            <a:r>
              <a:rPr lang="ru-RU" altLang="en-US" sz="1400" baseline="0" dirty="0"/>
              <a:t>Их надо изучать и использовать, не следует пытаться разбирать такие форматы «вручную»</a:t>
            </a:r>
          </a:p>
        </p:txBody>
      </p:sp>
    </p:spTree>
    <p:extLst>
      <p:ext uri="{BB962C8B-B14F-4D97-AF65-F5344CB8AC3E}">
        <p14:creationId xmlns:p14="http://schemas.microsoft.com/office/powerpoint/2010/main" val="15705403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Работа каталогом — </a:t>
            </a:r>
            <a:r>
              <a:rPr lang="en-US" altLang="en-US" sz="2800" dirty="0"/>
              <a:t>glob </a:t>
            </a:r>
            <a:r>
              <a:rPr lang="ru-RU" altLang="en-US" sz="2800" dirty="0"/>
              <a:t>и </a:t>
            </a:r>
            <a:r>
              <a:rPr lang="en-US" altLang="en-US" sz="2800" dirty="0" err="1"/>
              <a:t>os.listdir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618857" cy="381620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Модуль </a:t>
            </a:r>
            <a:r>
              <a:rPr lang="en-US" altLang="en-US" sz="1600" dirty="0"/>
              <a:t>glob — </a:t>
            </a:r>
            <a:r>
              <a:rPr lang="ru-RU" altLang="en-US" sz="1600" dirty="0"/>
              <a:t>работа с шаблонами имён файлов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glob.glob</a:t>
            </a:r>
            <a:r>
              <a:rPr lang="en-US" altLang="en-US" sz="1600" dirty="0"/>
              <a:t>(“*.txt</a:t>
            </a:r>
            <a:r>
              <a:rPr lang="en-US" altLang="en-US" sz="1600" dirty="0">
                <a:sym typeface="Wingdings"/>
              </a:rPr>
              <a:t>”) — </a:t>
            </a:r>
            <a:r>
              <a:rPr lang="ru-RU" altLang="en-US" sz="1600" dirty="0">
                <a:sym typeface="Wingdings"/>
              </a:rPr>
              <a:t>возвращает </a:t>
            </a:r>
            <a:r>
              <a:rPr lang="ru-RU" altLang="en-US" sz="1600" dirty="0">
                <a:solidFill>
                  <a:srgbClr val="FF0000"/>
                </a:solidFill>
                <a:sym typeface="Wingdings"/>
              </a:rPr>
              <a:t>список</a:t>
            </a:r>
            <a:r>
              <a:rPr lang="ru-RU" altLang="en-US" sz="1600" dirty="0">
                <a:sym typeface="Wingdings"/>
              </a:rPr>
              <a:t> всех файлов </a:t>
            </a:r>
            <a:r>
              <a:rPr lang="en-US" altLang="en-US" sz="1600" dirty="0">
                <a:sym typeface="Wingdings"/>
              </a:rPr>
              <a:t>.txt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>
                <a:sym typeface="Wingdings"/>
              </a:rPr>
              <a:t>glob.iglob</a:t>
            </a:r>
            <a:r>
              <a:rPr lang="en-US" altLang="en-US" sz="1600" dirty="0">
                <a:sym typeface="Wingdings"/>
              </a:rPr>
              <a:t>(“*.txt”) — </a:t>
            </a:r>
            <a:r>
              <a:rPr lang="ru-RU" altLang="en-US" sz="1600" dirty="0">
                <a:sym typeface="Wingdings"/>
              </a:rPr>
              <a:t>возвращает </a:t>
            </a:r>
            <a:r>
              <a:rPr lang="ru-RU" altLang="en-US" sz="1600" dirty="0">
                <a:solidFill>
                  <a:srgbClr val="FF0000"/>
                </a:solidFill>
                <a:sym typeface="Wingdings"/>
              </a:rPr>
              <a:t>итератор</a:t>
            </a:r>
            <a:r>
              <a:rPr lang="ru-RU" altLang="en-US" sz="1600" dirty="0">
                <a:sym typeface="Wingdings"/>
              </a:rPr>
              <a:t>, последовательно возвращающий все файлы </a:t>
            </a:r>
            <a:r>
              <a:rPr lang="en-US" altLang="en-US" sz="1600" dirty="0">
                <a:sym typeface="Wingdings"/>
              </a:rPr>
              <a:t>.txt</a:t>
            </a:r>
          </a:p>
          <a:p>
            <a:pPr eaLnBrk="1" hangingPunct="1"/>
            <a:endParaRPr lang="ru-RU" altLang="en-US" sz="1600" dirty="0">
              <a:sym typeface="Wingdings"/>
            </a:endParaRPr>
          </a:p>
          <a:p>
            <a:pPr eaLnBrk="1" hangingPunct="1"/>
            <a:r>
              <a:rPr lang="ru-RU" altLang="en-US" sz="1600" dirty="0">
                <a:sym typeface="Wingdings"/>
              </a:rPr>
              <a:t>Модуль </a:t>
            </a:r>
            <a:r>
              <a:rPr lang="en-US" altLang="en-US" sz="1600" dirty="0" err="1">
                <a:sym typeface="Wingdings"/>
              </a:rPr>
              <a:t>os</a:t>
            </a:r>
            <a:r>
              <a:rPr lang="en-US" altLang="en-US" sz="1600" dirty="0">
                <a:sym typeface="Wingdings"/>
              </a:rPr>
              <a:t> — </a:t>
            </a:r>
            <a:r>
              <a:rPr lang="ru-RU" altLang="en-US" sz="1600" dirty="0">
                <a:sym typeface="Wingdings"/>
              </a:rPr>
              <a:t>различные функции операционной системы</a:t>
            </a:r>
            <a:r>
              <a:rPr lang="en-US" altLang="en-US" sz="1600" dirty="0">
                <a:sym typeface="Wingdings"/>
              </a:rPr>
              <a:t> (</a:t>
            </a:r>
            <a:r>
              <a:rPr lang="ru-RU" altLang="en-US" sz="1600" dirty="0">
                <a:sym typeface="Wingdings"/>
              </a:rPr>
              <a:t>создание каталогов, удаление файлов, смена атрибутов и т. п.)</a:t>
            </a:r>
          </a:p>
          <a:p>
            <a:pPr eaLnBrk="1" hangingPunct="1"/>
            <a:endParaRPr lang="ru-RU" altLang="en-US" sz="1600" dirty="0">
              <a:sym typeface="Wingdings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>
                <a:sym typeface="Wingdings"/>
              </a:rPr>
              <a:t>os.listdir</a:t>
            </a:r>
            <a:r>
              <a:rPr lang="en-US" altLang="en-US" sz="1600" dirty="0">
                <a:sym typeface="Wingdings"/>
              </a:rPr>
              <a:t>(path) — </a:t>
            </a:r>
            <a:r>
              <a:rPr lang="ru-RU" altLang="en-US" sz="1600" dirty="0">
                <a:sym typeface="Wingdings"/>
              </a:rPr>
              <a:t>возвращает список файлов каталога </a:t>
            </a:r>
            <a:r>
              <a:rPr lang="en-US" altLang="en-US" sz="1600" dirty="0">
                <a:sym typeface="Wingdings"/>
              </a:rPr>
              <a:t>path</a:t>
            </a: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46427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import glob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glob.glob</a:t>
            </a:r>
            <a:r>
              <a:rPr lang="en-US" sz="1400" baseline="0" dirty="0"/>
              <a:t>("*.txt")</a:t>
            </a:r>
          </a:p>
          <a:p>
            <a:r>
              <a:rPr lang="en-US" sz="1400" baseline="0" dirty="0"/>
              <a:t>['</a:t>
            </a:r>
            <a:r>
              <a:rPr lang="en-US" sz="1400" baseline="0" dirty="0" err="1"/>
              <a:t>myports.txt</a:t>
            </a:r>
            <a:r>
              <a:rPr lang="en-US" sz="1400" baseline="0" dirty="0"/>
              <a:t>', '</a:t>
            </a:r>
            <a:r>
              <a:rPr lang="en-US" sz="1400" baseline="0" dirty="0" err="1"/>
              <a:t>requested.txt</a:t>
            </a:r>
            <a:r>
              <a:rPr lang="en-US" sz="1400" baseline="0" dirty="0"/>
              <a:t>', '</a:t>
            </a:r>
            <a:r>
              <a:rPr lang="en-US" sz="1400" baseline="0" dirty="0" err="1"/>
              <a:t>urllist.txt</a:t>
            </a:r>
            <a:r>
              <a:rPr lang="en-US" sz="1400" baseline="0" dirty="0"/>
              <a:t>']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glob.glob</a:t>
            </a:r>
            <a:r>
              <a:rPr lang="en-US" sz="1400" baseline="0" dirty="0"/>
              <a:t>("*.csv")</a:t>
            </a:r>
          </a:p>
          <a:p>
            <a:r>
              <a:rPr lang="en-US" sz="1400" baseline="0" dirty="0"/>
              <a:t>['</a:t>
            </a:r>
            <a:r>
              <a:rPr lang="en-US" sz="1400" baseline="0" dirty="0" err="1"/>
              <a:t>AF.csv</a:t>
            </a:r>
            <a:r>
              <a:rPr lang="en-US" sz="1400" baseline="0" dirty="0"/>
              <a:t>', '</a:t>
            </a:r>
            <a:r>
              <a:rPr lang="en-US" sz="1400" baseline="0" dirty="0" err="1"/>
              <a:t>t.csv</a:t>
            </a:r>
            <a:r>
              <a:rPr lang="en-US" sz="1400" baseline="0" dirty="0"/>
              <a:t>']</a:t>
            </a:r>
          </a:p>
          <a:p>
            <a:r>
              <a:rPr lang="en-US" sz="1400" baseline="0" dirty="0"/>
              <a:t>&gt;&gt;&gt; import </a:t>
            </a:r>
            <a:r>
              <a:rPr lang="en-US" sz="1400" baseline="0" dirty="0" err="1"/>
              <a:t>os</a:t>
            </a:r>
            <a:endParaRPr lang="en-US" sz="1400" baseline="0" dirty="0"/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os.listdir</a:t>
            </a:r>
            <a:r>
              <a:rPr lang="en-US" sz="1400" baseline="0" dirty="0"/>
              <a:t>()</a:t>
            </a:r>
          </a:p>
          <a:p>
            <a:r>
              <a:rPr lang="en-US" sz="1400" baseline="0" dirty="0"/>
              <a:t>['.499481.padl', '.</a:t>
            </a:r>
            <a:r>
              <a:rPr lang="en-US" sz="1400" baseline="0" dirty="0" err="1"/>
              <a:t>CFUserTextEncoding</a:t>
            </a:r>
            <a:r>
              <a:rPr lang="en-US" sz="1400" baseline="0" dirty="0"/>
              <a:t>', '.</a:t>
            </a:r>
            <a:r>
              <a:rPr lang="en-US" sz="1400" baseline="0" dirty="0" err="1"/>
              <a:t>DS_Store</a:t>
            </a:r>
            <a:r>
              <a:rPr lang="en-US" sz="1400" baseline="0" dirty="0"/>
              <a:t>', '.</a:t>
            </a:r>
            <a:r>
              <a:rPr lang="en-US" sz="1400" baseline="0" dirty="0" err="1"/>
              <a:t>FBReader</a:t>
            </a:r>
            <a:r>
              <a:rPr lang="en-US" sz="1400" baseline="0" dirty="0"/>
              <a:t>', '.Motorola Mobility', '.Trash', '.</a:t>
            </a:r>
            <a:r>
              <a:rPr lang="en-US" sz="1400" baseline="0" dirty="0" err="1"/>
              <a:t>Xauthority</a:t>
            </a:r>
            <a:r>
              <a:rPr lang="en-US" sz="1400" baseline="0" dirty="0"/>
              <a:t>', '.android', '.</a:t>
            </a:r>
            <a:r>
              <a:rPr lang="en-US" sz="1400" baseline="0" dirty="0" err="1"/>
              <a:t>bash_history</a:t>
            </a:r>
            <a:r>
              <a:rPr lang="en-US" sz="1400" baseline="0" dirty="0"/>
              <a:t>', '.</a:t>
            </a:r>
            <a:r>
              <a:rPr lang="en-US" sz="1400" baseline="0" dirty="0" err="1"/>
              <a:t>bash_sessions</a:t>
            </a:r>
            <a:r>
              <a:rPr lang="en-US" sz="1400" baseline="0" dirty="0"/>
              <a:t>', '.cache', '.</a:t>
            </a:r>
            <a:r>
              <a:rPr lang="en-US" sz="1400" baseline="0" dirty="0" err="1"/>
              <a:t>ccnet</a:t>
            </a:r>
            <a:r>
              <a:rPr lang="en-US" sz="1400" baseline="0" dirty="0"/>
              <a:t>', '.</a:t>
            </a:r>
            <a:r>
              <a:rPr lang="en-US" sz="1400" baseline="0" dirty="0" err="1"/>
              <a:t>config</a:t>
            </a:r>
            <a:r>
              <a:rPr lang="en-US" sz="1400" baseline="0" dirty="0"/>
              <a:t>', '.cups', '.</a:t>
            </a:r>
            <a:r>
              <a:rPr lang="en-US" sz="1400" baseline="0" dirty="0" err="1"/>
              <a:t>dropbox</a:t>
            </a:r>
            <a:r>
              <a:rPr lang="en-US" sz="1400" baseline="0" dirty="0"/>
              <a:t>', '.</a:t>
            </a:r>
            <a:r>
              <a:rPr lang="en-US" sz="1400" baseline="0" dirty="0" err="1"/>
              <a:t>fontconfig</a:t>
            </a:r>
            <a:r>
              <a:rPr lang="en-US" sz="1400" baseline="0" dirty="0"/>
              <a:t>', '.</a:t>
            </a:r>
            <a:r>
              <a:rPr lang="en-US" sz="1400" baseline="0" dirty="0" err="1"/>
              <a:t>gitconfig</a:t>
            </a:r>
            <a:r>
              <a:rPr lang="en-US" sz="1400" baseline="0" dirty="0"/>
              <a:t>', '.gnome2', '.gnome2_private', '.</a:t>
            </a:r>
            <a:r>
              <a:rPr lang="en-US" sz="1400" baseline="0" dirty="0" err="1"/>
              <a:t>gnucash</a:t>
            </a:r>
            <a:r>
              <a:rPr lang="en-US" sz="1400" baseline="0" dirty="0"/>
              <a:t>', '.gtkrc-2.0', '.gtkrc-2.0.bak', '.keys', '.</a:t>
            </a:r>
            <a:r>
              <a:rPr lang="en-US" sz="1400" baseline="0" dirty="0" err="1"/>
              <a:t>lesshst</a:t>
            </a:r>
            <a:r>
              <a:rPr lang="en-US" sz="1400" baseline="0" dirty="0"/>
              <a:t>', '.</a:t>
            </a:r>
            <a:r>
              <a:rPr lang="en-US" sz="1400" baseline="0" dirty="0" err="1"/>
              <a:t>lldb</a:t>
            </a:r>
            <a:r>
              <a:rPr lang="en-US" sz="1400" baseline="0" dirty="0"/>
              <a:t>-history', '.local', '.</a:t>
            </a:r>
            <a:r>
              <a:rPr lang="en-US" sz="1400" baseline="0" dirty="0" err="1"/>
              <a:t>mailcap</a:t>
            </a:r>
            <a:r>
              <a:rPr lang="en-US" sz="1400" baseline="0" dirty="0"/>
              <a:t>', '.</a:t>
            </a:r>
            <a:r>
              <a:rPr lang="en-US" sz="1400" baseline="0" dirty="0" err="1"/>
              <a:t>matplotlib</a:t>
            </a:r>
            <a:r>
              <a:rPr lang="en-US" sz="1400" baseline="0" dirty="0"/>
              <a:t>', '.</a:t>
            </a:r>
            <a:r>
              <a:rPr lang="en-US" sz="1400" baseline="0" dirty="0" err="1"/>
              <a:t>mime.types</a:t>
            </a:r>
            <a:r>
              <a:rPr lang="en-US" sz="1400" baseline="0" dirty="0"/>
              <a:t>’]</a:t>
            </a:r>
          </a:p>
          <a:p>
            <a:r>
              <a:rPr lang="en-US" sz="1400" baseline="0" dirty="0"/>
              <a:t>&gt;&gt;&gt; </a:t>
            </a:r>
          </a:p>
        </p:txBody>
      </p:sp>
    </p:spTree>
    <p:extLst>
      <p:ext uri="{BB962C8B-B14F-4D97-AF65-F5344CB8AC3E}">
        <p14:creationId xmlns:p14="http://schemas.microsoft.com/office/powerpoint/2010/main" val="16219462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Строки — основные операции</a:t>
            </a:r>
            <a:r>
              <a:rPr lang="en-US" altLang="en-US" sz="2800" dirty="0"/>
              <a:t> (</a:t>
            </a:r>
            <a:r>
              <a:rPr lang="ru-RU" altLang="en-US" sz="2800" dirty="0"/>
              <a:t>повторяем материал семинара 1.3)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9388" y="1124744"/>
          <a:ext cx="8735336" cy="5252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8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Операция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Описание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Пример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+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Объединение строк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s3 = s1 + s2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print(“Happy New “ +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(2017) + “Year”)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Определение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длины 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39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Выделение подстроки (индекс начинается с нуля)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s[5]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шестой символ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s[5:7]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символы с шестого по восьмой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s[-1]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последний символ,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то же, что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s[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(s)-1]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s.split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s.join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Разделить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Объединить 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“</a:t>
                      </a:r>
                      <a:r>
                        <a:rPr lang="ru-RU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Петя,Лёша,Коля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.split(‘,’) → [“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Петя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 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Лёша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 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Коля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”]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”,”.join(“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Петя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 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Лёша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 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Коля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→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“</a:t>
                      </a:r>
                      <a:r>
                        <a:rPr lang="ru-RU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Петя,Лёша,Коля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”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(L)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list(s)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Преобразовать список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в строку</a:t>
                      </a:r>
                    </a:p>
                    <a:p>
                      <a:pPr algn="l"/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Преобразовать строку в список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([‘1’, ’2’, ‘3’]) → ‘123’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list(‘Test’) → [‘t’,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‘e’, ‘s’, ‘t’]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Форматирование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по шаблону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s1, s2 = 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Митя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', 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Василиса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’</a:t>
                      </a:r>
                    </a:p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'%s + %s = 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любовь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 % (s1, s2)</a:t>
                      </a:r>
                    </a:p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Митя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+ 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Василиса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= 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любовь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</a:t>
                      </a:r>
                      <a:endParaRPr lang="tr-TR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Подстановка переменных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uk-UA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="Максим”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</a:t>
                      </a:r>
                      <a:r>
                        <a:rPr lang="uk-UA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f"Имя</a:t>
                      </a:r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{</a:t>
                      </a:r>
                      <a:r>
                        <a:rPr lang="uk-UA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}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</a:t>
                      </a:r>
                    </a:p>
                    <a:p>
                      <a:pPr algn="l"/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</a:t>
                      </a:r>
                      <a:r>
                        <a:rPr lang="uk-UA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Имя</a:t>
                      </a:r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Максим’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592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Строки — дополнительные операции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67735"/>
              </p:ext>
            </p:extLst>
          </p:nvPr>
        </p:nvGraphicFramePr>
        <p:xfrm>
          <a:off x="179388" y="1124744"/>
          <a:ext cx="8735336" cy="305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2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Операция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Описание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Пример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str.find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substr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Поиск подстроки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substr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 строке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Возвращает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позицию первой найденной подстроки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“This is a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text”.find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(”is”)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str.replace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(old, new)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Замена подстроки 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old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на подстроку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new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 строке 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"This is a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text".replace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(" is ", " is not ")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'This is not a text'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39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str.strip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str.rstrip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Удалить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пробелы и табуляции в начале и конце (или только в конце)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"     This is a text        \t\t\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t".strip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'This is a text'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Данные и код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1800" dirty="0"/>
              <a:t>Данные: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Любая информация, с которой может работать компьютер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Программа — это тоже «данные»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Код: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Специальный вид данных, содержащий </a:t>
            </a:r>
            <a:r>
              <a:rPr lang="ru-RU" altLang="en-US" sz="1800" b="1" dirty="0"/>
              <a:t>коды операций</a:t>
            </a:r>
            <a:r>
              <a:rPr lang="ru-RU" altLang="en-US" sz="1800" dirty="0"/>
              <a:t>, т. е. описания элементарных действий, понимаемых и выполняемых процессором компьютера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Принцип хранимой программы — программа в виде последовательности кодов операций хранится в той же самой памяти, что и данные.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Компьютеры, построенные по указанному принципу, называют «ЭВМ с архитектурой фон Неймана». Большинство современных компьютеров именно такие.</a:t>
            </a:r>
          </a:p>
        </p:txBody>
      </p:sp>
    </p:spTree>
    <p:extLst>
      <p:ext uri="{BB962C8B-B14F-4D97-AF65-F5344CB8AC3E}">
        <p14:creationId xmlns:p14="http://schemas.microsoft.com/office/powerpoint/2010/main" val="1139106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1.5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файлами</a:t>
            </a:r>
          </a:p>
        </p:txBody>
      </p:sp>
    </p:spTree>
    <p:extLst>
      <p:ext uri="{BB962C8B-B14F-4D97-AF65-F5344CB8AC3E}">
        <p14:creationId xmlns:p14="http://schemas.microsoft.com/office/powerpoint/2010/main" val="7035265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1.5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320257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Сгенерировать список файлов с расширением </a:t>
            </a:r>
            <a:r>
              <a:rPr lang="en-US" altLang="en-US" sz="2000" dirty="0"/>
              <a:t>.log </a:t>
            </a:r>
            <a:r>
              <a:rPr lang="ru-RU" altLang="en-US" sz="2000" dirty="0"/>
              <a:t>из каталога</a:t>
            </a:r>
            <a:r>
              <a:rPr lang="en-US" altLang="en-US" sz="2000" dirty="0"/>
              <a:t> ‘</a:t>
            </a:r>
            <a:r>
              <a:rPr lang="is-IS" altLang="en-US" sz="2000" dirty="0"/>
              <a:t>…/</a:t>
            </a:r>
            <a:r>
              <a:rPr lang="en-US" altLang="en-US" sz="2000" dirty="0" err="1"/>
              <a:t>Seafile</a:t>
            </a:r>
            <a:r>
              <a:rPr lang="en-US" altLang="en-US" sz="2000" dirty="0"/>
              <a:t>/</a:t>
            </a:r>
            <a:r>
              <a:rPr lang="is-IS" altLang="en-US" sz="2000" dirty="0"/>
              <a:t>…/config_files/’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Открыть последовательно каждый файл, прочитать его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Найти строки, обозначающие </a:t>
            </a:r>
            <a:r>
              <a:rPr lang="en-US" altLang="en-US" sz="2000" dirty="0"/>
              <a:t>IP-</a:t>
            </a:r>
            <a:r>
              <a:rPr lang="ru-RU" altLang="en-US" sz="2000" dirty="0"/>
              <a:t>адреса </a:t>
            </a:r>
            <a:r>
              <a:rPr lang="en-US" altLang="en-US" sz="2000" dirty="0"/>
              <a:t>‘</a:t>
            </a:r>
            <a:r>
              <a:rPr lang="en-US" altLang="en-US" sz="2000" dirty="0" err="1"/>
              <a:t>ip</a:t>
            </a:r>
            <a:r>
              <a:rPr lang="en-US" altLang="en-US" sz="2000" dirty="0"/>
              <a:t> address </a:t>
            </a:r>
            <a:r>
              <a:rPr lang="en-US" altLang="en-US" sz="2000" dirty="0" err="1">
                <a:solidFill>
                  <a:srgbClr val="FF0000"/>
                </a:solidFill>
              </a:rPr>
              <a:t>x.x.x.x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x.x.x.x</a:t>
            </a:r>
            <a:r>
              <a:rPr lang="en-US" altLang="en-US" sz="2000" dirty="0"/>
              <a:t>’ </a:t>
            </a:r>
            <a:r>
              <a:rPr lang="ru-RU" altLang="en-US" sz="2000" dirty="0"/>
              <a:t>и им подобные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Исключить </a:t>
            </a:r>
            <a:r>
              <a:rPr lang="ru-RU" altLang="en-US" sz="2000" dirty="0" err="1"/>
              <a:t>дублирующиеся</a:t>
            </a:r>
            <a:r>
              <a:rPr lang="ru-RU" altLang="en-US" sz="2000" dirty="0"/>
              <a:t> строки, удалить из строк всё, кроме адресов и масок подсетей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Вывести получившийся перечень </a:t>
            </a:r>
            <a:r>
              <a:rPr lang="en-US" altLang="en-US" sz="2000" dirty="0"/>
              <a:t>IP-</a:t>
            </a:r>
            <a:r>
              <a:rPr lang="ru-RU" altLang="en-US" sz="2000" dirty="0"/>
              <a:t>адресов и масок на экран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8831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1.5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</a:t>
            </a:r>
            <a:r>
              <a:rPr lang="ru-RU" altLang="en-US" kern="0" baseline="0" dirty="0"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configfiles.py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Должен появиться список </a:t>
            </a:r>
            <a:r>
              <a:rPr lang="en-US" altLang="en-US" kern="0" baseline="0" dirty="0"/>
              <a:t>IP-</a:t>
            </a:r>
            <a:r>
              <a:rPr lang="ru-RU" altLang="en-US" kern="0" baseline="0" dirty="0"/>
              <a:t>адресов с масками</a:t>
            </a:r>
            <a:r>
              <a:rPr lang="en-US" altLang="en-US" kern="0" baseline="0" dirty="0"/>
              <a:t> (</a:t>
            </a:r>
            <a:r>
              <a:rPr lang="ru-RU" altLang="en-US" kern="0" baseline="0" dirty="0"/>
              <a:t>без повторений)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573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1.6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Регулярные выражения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537977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58" y="2420889"/>
            <a:ext cx="8557606" cy="3600399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Регулярные выражения (англ. </a:t>
            </a:r>
            <a:r>
              <a:rPr lang="en-US" altLang="en-US" sz="1800" dirty="0"/>
              <a:t>regular expressions):</a:t>
            </a: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Язык описания шаблонов (</a:t>
            </a:r>
            <a:r>
              <a:rPr lang="en-US" altLang="en-US" sz="1800" dirty="0"/>
              <a:t>patterns)</a:t>
            </a:r>
            <a:r>
              <a:rPr lang="ru-RU" altLang="en-US" sz="1800" dirty="0"/>
              <a:t> поиска и осуществления манипуляций с подстроками в тексте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Мощный механизм обработки текстов, при рациональном использовании экономит массу времени (благодаря ненаписанному избыточному коду)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Присутствуют в самых неожиданных местах (текстовые редакторы, подсистема </a:t>
            </a:r>
            <a:r>
              <a:rPr lang="en-US" altLang="en-US" sz="1800" dirty="0"/>
              <a:t>BGP </a:t>
            </a:r>
            <a:r>
              <a:rPr lang="ru-RU" altLang="en-US" sz="1800" dirty="0"/>
              <a:t>маршрутизаторов </a:t>
            </a:r>
            <a:r>
              <a:rPr lang="en-US" altLang="en-US" sz="1800" dirty="0"/>
              <a:t>Cisco</a:t>
            </a:r>
            <a:r>
              <a:rPr lang="ru-RU" altLang="en-US" sz="1800" dirty="0"/>
              <a:t>, прикладные библиотеки, утилита </a:t>
            </a:r>
            <a:r>
              <a:rPr lang="en-US" altLang="en-US" sz="1800" dirty="0"/>
              <a:t>grep</a:t>
            </a:r>
            <a:r>
              <a:rPr lang="ru-RU" altLang="en-US" sz="1800" dirty="0"/>
              <a:t>, поля ввода текста в </a:t>
            </a:r>
            <a:r>
              <a:rPr lang="en-US" altLang="en-US" sz="1800" dirty="0"/>
              <a:t>HTML5 </a:t>
            </a:r>
            <a:r>
              <a:rPr lang="ru-RU" altLang="en-US" sz="1800" dirty="0"/>
              <a:t>и т. п.</a:t>
            </a:r>
            <a:r>
              <a:rPr lang="en-US" altLang="en-US" sz="1800" dirty="0"/>
              <a:t>)</a:t>
            </a:r>
            <a:endParaRPr lang="ru-RU" alt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366C25-235A-6147-B924-1CCEFA74BA22}"/>
              </a:ext>
            </a:extLst>
          </p:cNvPr>
          <p:cNvSpPr/>
          <p:nvPr/>
        </p:nvSpPr>
        <p:spPr>
          <a:xfrm>
            <a:off x="2483768" y="1319039"/>
            <a:ext cx="6408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hangingPunct="1"/>
            <a:r>
              <a:rPr lang="ru-RU" altLang="en-US" sz="1600" i="1" baseline="0" dirty="0">
                <a:solidFill>
                  <a:srgbClr val="00B050"/>
                </a:solidFill>
              </a:rPr>
              <a:t>«У программиста была проблема, которую он начал решать регулярными выражениями.</a:t>
            </a:r>
            <a:r>
              <a:rPr lang="en-US" altLang="en-US" sz="1600" i="1" baseline="0" dirty="0">
                <a:solidFill>
                  <a:srgbClr val="00B050"/>
                </a:solidFill>
              </a:rPr>
              <a:t/>
            </a:r>
            <a:br>
              <a:rPr lang="en-US" altLang="en-US" sz="1600" i="1" baseline="0" dirty="0">
                <a:solidFill>
                  <a:srgbClr val="00B050"/>
                </a:solidFill>
              </a:rPr>
            </a:br>
            <a:r>
              <a:rPr lang="ru-RU" altLang="en-US" sz="1600" i="1" baseline="0" dirty="0">
                <a:solidFill>
                  <a:srgbClr val="00B050"/>
                </a:solidFill>
              </a:rPr>
              <a:t>Теперь у него две проблемы»</a:t>
            </a:r>
          </a:p>
          <a:p>
            <a:pPr algn="r" eaLnBrk="1" hangingPunct="1"/>
            <a:r>
              <a:rPr lang="en-US" altLang="en-US" sz="1600" i="1" baseline="0" dirty="0">
                <a:solidFill>
                  <a:srgbClr val="00B050"/>
                </a:solidFill>
              </a:rPr>
              <a:t>© </a:t>
            </a:r>
            <a:r>
              <a:rPr lang="ru-RU" altLang="en-US" sz="1600" i="1" baseline="0" dirty="0">
                <a:solidFill>
                  <a:srgbClr val="00B050"/>
                </a:solidFill>
              </a:rPr>
              <a:t>народное</a:t>
            </a:r>
          </a:p>
        </p:txBody>
      </p:sp>
    </p:spTree>
    <p:extLst>
      <p:ext uri="{BB962C8B-B14F-4D97-AF65-F5344CB8AC3E}">
        <p14:creationId xmlns:p14="http://schemas.microsoft.com/office/powerpoint/2010/main" val="32579258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260195" cy="4968329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Концепция появилась в начале 1970-х годов</a:t>
            </a:r>
            <a:r>
              <a:rPr lang="en-US" altLang="en-US" sz="1600" dirty="0"/>
              <a:t>, </a:t>
            </a:r>
            <a:r>
              <a:rPr lang="ru-RU" altLang="en-US" sz="1600" dirty="0"/>
              <a:t>первые реализации — тогда же, в составе утилит ОС </a:t>
            </a:r>
            <a:r>
              <a:rPr lang="en-US" altLang="en-US" sz="1600" dirty="0"/>
              <a:t>Unix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Условно стандартизованы — есть стандарт </a:t>
            </a:r>
            <a:r>
              <a:rPr lang="en-US" altLang="en-US" sz="1600" dirty="0"/>
              <a:t>POSIX (1992 </a:t>
            </a:r>
            <a:r>
              <a:rPr lang="ru-RU" altLang="en-US" sz="1600" dirty="0"/>
              <a:t>г.)</a:t>
            </a:r>
            <a:r>
              <a:rPr lang="en-US" altLang="en-US" sz="1600" dirty="0"/>
              <a:t> </a:t>
            </a:r>
            <a:r>
              <a:rPr lang="ru-RU" altLang="en-US" sz="1600" dirty="0"/>
              <a:t>и расширенная реализация </a:t>
            </a:r>
            <a:r>
              <a:rPr lang="en-US" altLang="en-US" sz="1600" dirty="0"/>
              <a:t>PCRE (Perl Compatible Regular Expressions,</a:t>
            </a:r>
            <a:r>
              <a:rPr lang="ru-RU" altLang="en-US" sz="1600" dirty="0"/>
              <a:t>развивается с 1997 г.,</a:t>
            </a:r>
            <a:r>
              <a:rPr lang="en-US" altLang="en-US" sz="1600" dirty="0"/>
              <a:t> </a:t>
            </a:r>
            <a:r>
              <a:rPr lang="ru-RU" altLang="en-US" sz="1600" dirty="0"/>
              <a:t>существует под множество платформ)</a:t>
            </a: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Входят в стандартную библиотеку </a:t>
            </a:r>
            <a:r>
              <a:rPr lang="en-US" altLang="en-US" sz="1600" dirty="0"/>
              <a:t>Python</a:t>
            </a:r>
            <a:r>
              <a:rPr lang="ru-RU" altLang="en-US" sz="1600" dirty="0"/>
              <a:t> — модуль </a:t>
            </a:r>
            <a:r>
              <a:rPr lang="en-US" altLang="en-US" sz="1600" dirty="0"/>
              <a:t>re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Представляют собой обычные строки, некоторые символы которых имеют специальное значение</a:t>
            </a:r>
            <a:endParaRPr lang="en-US" altLang="en-US" sz="1600" dirty="0"/>
          </a:p>
          <a:p>
            <a:pPr eaLnBrk="1" hangingPunct="1"/>
            <a:endParaRPr lang="ru-RU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712C7-FF06-9090-2A35-CC73256B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268760"/>
            <a:ext cx="4260195" cy="3280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F1C56-1681-168E-D810-D6885B9369AC}"/>
              </a:ext>
            </a:extLst>
          </p:cNvPr>
          <p:cNvSpPr txBox="1"/>
          <p:nvPr/>
        </p:nvSpPr>
        <p:spPr>
          <a:xfrm>
            <a:off x="7629241" y="454974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aseline="0" dirty="0"/>
              <a:t>© </a:t>
            </a:r>
            <a:r>
              <a:rPr lang="en-US" sz="1800" baseline="0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75978818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427913" cy="4968329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Хорошо подходят для:</a:t>
            </a:r>
            <a:endParaRPr lang="en-US" altLang="en-US" sz="1800" dirty="0"/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Обработки текстов, имеющих очевидную, но не строго формализованную структуру (найти версию софта в </a:t>
            </a:r>
            <a:r>
              <a:rPr lang="en-US" altLang="en-US" sz="1800" dirty="0"/>
              <a:t>‘show tech-support’</a:t>
            </a:r>
            <a:r>
              <a:rPr lang="ru-RU" altLang="en-US" sz="1800" dirty="0"/>
              <a:t>, извлечь курс валют с сайта банка и т. п.</a:t>
            </a:r>
            <a:r>
              <a:rPr lang="en-US" altLang="en-US" sz="1800" dirty="0"/>
              <a:t>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Проверки входных данных в простых случаях (корректность </a:t>
            </a:r>
            <a:r>
              <a:rPr lang="en-US" altLang="en-US" sz="1800" dirty="0"/>
              <a:t>IP-</a:t>
            </a:r>
            <a:r>
              <a:rPr lang="ru-RU" altLang="en-US" sz="1800" dirty="0"/>
              <a:t>адресов, телефонных номеров и т. п.)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Примеры:</a:t>
            </a:r>
            <a:endParaRPr lang="en-US" altLang="en-US" sz="1800" dirty="0"/>
          </a:p>
          <a:p>
            <a:pPr eaLnBrk="1" hangingPunct="1"/>
            <a:endParaRPr lang="ru-RU" altLang="en-US" sz="1800" dirty="0"/>
          </a:p>
          <a:p>
            <a:pPr lvl="1" eaLnBrk="1" hangingPunct="1"/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(‘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ip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 address (.*)’, line) # 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нахождение 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IP-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адресов</a:t>
            </a:r>
            <a:endParaRPr lang="en-US" altLang="en-US" sz="1600" b="1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/>
            <a:endParaRPr lang="ru-RU" altLang="en-US" sz="1600" b="1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/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if not 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("^[a-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zA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-Z]+:\/\/", s): s = "http://" + s # \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 добавление 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http:// 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перед 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URL 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при необходимости</a:t>
            </a:r>
          </a:p>
          <a:p>
            <a:pPr lvl="1" eaLnBrk="1" hangingPunct="1"/>
            <a:endParaRPr lang="en-US" altLang="en-US" sz="14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226350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219257" cy="5184353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Почему «регулярные»?</a:t>
            </a:r>
          </a:p>
          <a:p>
            <a:pPr eaLnBrk="1" hangingPunct="1"/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Термин из теории формальных языков, означает, что текст, описываемый регулярными выражениями, может быть распознан конечным автоматом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Обозначает, что регулярные выражения описывают </a:t>
            </a:r>
            <a:r>
              <a:rPr lang="ru-RU" altLang="en-US" sz="1600" i="1" dirty="0"/>
              <a:t>регулярные</a:t>
            </a:r>
            <a:r>
              <a:rPr lang="ru-RU" altLang="en-US" sz="1600" dirty="0"/>
              <a:t> грамматики (интересующиеся — </a:t>
            </a:r>
            <a:r>
              <a:rPr lang="en-US" altLang="en-US" sz="1600" dirty="0"/>
              <a:t>Google</a:t>
            </a:r>
            <a:r>
              <a:rPr lang="ru-RU" altLang="en-US" sz="1600" dirty="0"/>
              <a:t> по ключевым словам «иерархия Хомского», Википедия статья «Регулярный язык»)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Регулярная грамматика описывается правилами следующего вида (ниже описана так называемая «</a:t>
            </a:r>
            <a:r>
              <a:rPr lang="ru-RU" altLang="en-US" sz="1600" dirty="0" err="1"/>
              <a:t>праворекурсивная</a:t>
            </a:r>
            <a:r>
              <a:rPr lang="ru-RU" altLang="en-US" sz="1600" dirty="0"/>
              <a:t>» грамматика, стрелка означает, что выражение слева можно заменить выражением справа):</a:t>
            </a:r>
          </a:p>
          <a:p>
            <a:pPr eaLnBrk="1" hangingPunct="1"/>
            <a:endParaRPr lang="ru-RU" altLang="en-US" sz="1600" dirty="0"/>
          </a:p>
          <a:p>
            <a:pPr lvl="1" eaLnBrk="1" hangingPunct="1"/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→</a:t>
            </a:r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 a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 (а — терминальная конструкция, т. е. ее нельзя поделить на части)</a:t>
            </a:r>
          </a:p>
          <a:p>
            <a:pPr lvl="1" eaLnBrk="1" hangingPunct="1"/>
            <a:endParaRPr lang="ru-RU" altLang="en-US" sz="1400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/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→</a:t>
            </a:r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 aC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400" dirty="0">
                <a:latin typeface="Courier" charset="0"/>
                <a:ea typeface="Courier" charset="0"/>
                <a:cs typeface="Courier" charset="0"/>
              </a:rPr>
              <a:t>C — 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нетерминальная конструкция, т. е. она состоит из других терминальных и нетерминальных конструкций)</a:t>
            </a:r>
          </a:p>
          <a:p>
            <a:pPr lvl="1" eaLnBrk="1" hangingPunct="1"/>
            <a:endParaRPr lang="ru-RU" altLang="en-US" sz="1400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/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→</a:t>
            </a:r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altLang="en-US" sz="1400" dirty="0" err="1">
                <a:latin typeface="Courier" charset="0"/>
                <a:ea typeface="Courier" charset="0"/>
                <a:cs typeface="Courier" charset="0"/>
              </a:rPr>
              <a:t>ε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 (пустое множество)</a:t>
            </a:r>
            <a:endParaRPr lang="en-US" altLang="en-US" sz="14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98005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219257" cy="5184353"/>
          </a:xfrm>
        </p:spPr>
        <p:txBody>
          <a:bodyPr/>
          <a:lstStyle/>
          <a:p>
            <a:pPr eaLnBrk="1" hangingPunct="1"/>
            <a:r>
              <a:rPr lang="ru-RU" altLang="en-US" sz="2000" dirty="0"/>
              <a:t>Теоретические выводы:</a:t>
            </a:r>
          </a:p>
          <a:p>
            <a:pPr eaLnBrk="1" hangingPunct="1"/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dirty="0"/>
              <a:t>Если </a:t>
            </a:r>
            <a:r>
              <a:rPr lang="en-US" altLang="en-US" sz="2000" dirty="0"/>
              <a:t>A </a:t>
            </a:r>
            <a:r>
              <a:rPr lang="ru-RU" altLang="en-US" sz="2000" dirty="0"/>
              <a:t>и </a:t>
            </a:r>
            <a:r>
              <a:rPr lang="en-US" altLang="en-US" sz="2000" dirty="0"/>
              <a:t>B — </a:t>
            </a:r>
            <a:r>
              <a:rPr lang="ru-RU" altLang="en-US" sz="2000" dirty="0"/>
              <a:t>регулярные выражения, </a:t>
            </a:r>
            <a:r>
              <a:rPr lang="en-US" altLang="en-US" sz="2000" dirty="0"/>
              <a:t>AB — </a:t>
            </a:r>
            <a:r>
              <a:rPr lang="ru-RU" altLang="en-US" sz="2000" dirty="0"/>
              <a:t>тоже регулярное выражение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dirty="0"/>
              <a:t>Если </a:t>
            </a:r>
            <a:r>
              <a:rPr lang="en-US" altLang="en-US" sz="2000" dirty="0"/>
              <a:t>s — </a:t>
            </a:r>
            <a:r>
              <a:rPr lang="ru-RU" altLang="en-US" sz="2000" dirty="0"/>
              <a:t>строка без спецсимволов, то результат её сравнения со строкой </a:t>
            </a:r>
            <a:r>
              <a:rPr lang="en-US" altLang="en-US" sz="2000" dirty="0"/>
              <a:t>s — </a:t>
            </a:r>
            <a:r>
              <a:rPr lang="ru-RU" altLang="en-US" sz="2000" dirty="0"/>
              <a:t>истина (</a:t>
            </a:r>
            <a:r>
              <a:rPr lang="en-US" altLang="en-US" sz="2000" b="1" dirty="0">
                <a:latin typeface="Courier" charset="0"/>
                <a:ea typeface="Courier" charset="0"/>
                <a:cs typeface="Courier" charset="0"/>
              </a:rPr>
              <a:t>bool(</a:t>
            </a:r>
            <a:r>
              <a:rPr lang="en-US" altLang="en-US" sz="2000" b="1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sz="2000" b="1" dirty="0">
                <a:latin typeface="Courier" charset="0"/>
                <a:ea typeface="Courier" charset="0"/>
                <a:cs typeface="Courier" charset="0"/>
              </a:rPr>
              <a:t>(s, s)) == True)</a:t>
            </a: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>
                <a:solidFill>
                  <a:srgbClr val="FF0000"/>
                </a:solidFill>
              </a:rPr>
              <a:t>Практический вывод:</a:t>
            </a:r>
            <a:r>
              <a:rPr lang="ru-RU" altLang="en-US" sz="2000" dirty="0"/>
              <a:t> несмотря на мощность</a:t>
            </a:r>
            <a:r>
              <a:rPr lang="en-US" altLang="en-US" sz="2000" dirty="0"/>
              <a:t> </a:t>
            </a:r>
            <a:r>
              <a:rPr lang="ru-RU" altLang="en-US" sz="2000" dirty="0"/>
              <a:t>инструмента «регулярные выражения», не надо пытаться всегда его использовать — не всякий текст пригоден для такой обработки (например, транслятор Питона или Си на регулярных выражениях написать невозможно)</a:t>
            </a:r>
            <a:endParaRPr lang="en-US" altLang="en-US" sz="2000" dirty="0"/>
          </a:p>
          <a:p>
            <a:pPr eaLnBrk="1" hangingPunct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43035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практика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291265" cy="5184353"/>
          </a:xfrm>
          <a:noFill/>
        </p:spPr>
        <p:txBody>
          <a:bodyPr/>
          <a:lstStyle/>
          <a:p>
            <a:pPr eaLnBrk="1" hangingPunct="1"/>
            <a:r>
              <a:rPr lang="ru-RU" altLang="en-US" sz="2000" dirty="0"/>
              <a:t>Стандартный модуль работы с регулярными выражениями — </a:t>
            </a:r>
            <a:r>
              <a:rPr lang="en-US" altLang="en-US" sz="2000" dirty="0"/>
              <a:t>re</a:t>
            </a: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Любое регулярное выражение — обычная строка</a:t>
            </a:r>
            <a:r>
              <a:rPr lang="en-US" altLang="en-US" sz="2000" dirty="0"/>
              <a:t>, </a:t>
            </a:r>
            <a:r>
              <a:rPr lang="ru-RU" altLang="en-US" sz="2000" dirty="0"/>
              <a:t>все</a:t>
            </a:r>
            <a:r>
              <a:rPr lang="en-US" altLang="en-US" sz="2000" dirty="0"/>
              <a:t> </a:t>
            </a:r>
            <a:r>
              <a:rPr lang="ru-RU" altLang="en-US" sz="2000" dirty="0"/>
              <a:t>функции</a:t>
            </a:r>
            <a:r>
              <a:rPr lang="en-US" altLang="en-US" sz="2000" dirty="0"/>
              <a:t> </a:t>
            </a:r>
            <a:r>
              <a:rPr lang="ru-RU" altLang="en-US" sz="2000" dirty="0"/>
              <a:t>модуля </a:t>
            </a:r>
            <a:r>
              <a:rPr lang="en-US" altLang="en-US" sz="2000" dirty="0"/>
              <a:t>re</a:t>
            </a:r>
            <a:r>
              <a:rPr lang="ru-RU" altLang="en-US" sz="2000" dirty="0"/>
              <a:t> в </a:t>
            </a:r>
            <a:r>
              <a:rPr lang="en-US" altLang="en-US" sz="2000" dirty="0"/>
              <a:t>Python 3 </a:t>
            </a:r>
            <a:r>
              <a:rPr lang="ru-RU" altLang="en-US" sz="2000" dirty="0"/>
              <a:t>работают и с </a:t>
            </a:r>
            <a:r>
              <a:rPr lang="en-US" altLang="en-US" sz="2000" dirty="0"/>
              <a:t>Unicode</a:t>
            </a:r>
            <a:r>
              <a:rPr lang="ru-RU" altLang="en-US" sz="2000" dirty="0"/>
              <a:t>-строками</a:t>
            </a:r>
            <a:r>
              <a:rPr lang="en-US" altLang="en-US" sz="2000" dirty="0"/>
              <a:t>, </a:t>
            </a:r>
            <a:r>
              <a:rPr lang="ru-RU" altLang="en-US" sz="2000" dirty="0"/>
              <a:t>и с байтовыми строками</a:t>
            </a:r>
            <a:endParaRPr lang="en-US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Некоторые символы имеют специальное значение, полный набор специальных символов:</a:t>
            </a:r>
          </a:p>
          <a:p>
            <a:pPr algn="ctr" eaLnBrk="1" hangingPunct="1"/>
            <a:r>
              <a:rPr lang="en-US" alt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 ^ $ * + ? { } [ ] \ | ( )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Любая строка </a:t>
            </a:r>
            <a:r>
              <a:rPr lang="en-US" altLang="en-US" sz="2000" dirty="0"/>
              <a:t>s</a:t>
            </a:r>
            <a:r>
              <a:rPr lang="ru-RU" altLang="en-US" sz="2000" dirty="0"/>
              <a:t>, не содержащая спецсимволов</a:t>
            </a:r>
            <a:r>
              <a:rPr lang="en-US" altLang="en-US" sz="2000" dirty="0"/>
              <a:t> </a:t>
            </a:r>
            <a:r>
              <a:rPr lang="ru-RU" altLang="en-US" sz="2000" dirty="0"/>
              <a:t>— регулярное выражение, соответствует себе самой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Любая подстрока строки </a:t>
            </a:r>
            <a:r>
              <a:rPr lang="en-US" altLang="en-US" sz="2000" dirty="0"/>
              <a:t>s</a:t>
            </a:r>
            <a:r>
              <a:rPr lang="ru-RU" altLang="en-US" sz="2000" dirty="0"/>
              <a:t> — регулярное выражение, соответствует строке </a:t>
            </a:r>
            <a:r>
              <a:rPr lang="en-US" altLang="en-US" sz="2000" dirty="0"/>
              <a:t>s</a:t>
            </a:r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08983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Трансляторы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1600" dirty="0"/>
              <a:t>Код — один термин означает два разных понятия: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Машинный код — пригоден к выполнению центральным процессором, представляет собой последовательность байтов в памяти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Исходный код — приспособлен для написания и понимания человеком, представляет собой человеко-читаемый текст, может быть автоматически преобразован в машинный код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ru-RU" altLang="en-US" sz="1600" dirty="0"/>
              <a:t>Транслятор — программа, которая преобразует исходный код в вид, пригодный для исполнения компьютером</a:t>
            </a:r>
          </a:p>
          <a:p>
            <a:pPr eaLnBrk="1" hangingPunct="1"/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Компилятор — запускается один раз, на выходе генерируется машинный код в виде исполняемого файла.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Интерпретатор — каждый раз заново просматривает исходный код и исполняет его (непосредственно, либо преобразуя в «одноразовый» машинный код)</a:t>
            </a:r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14656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спец. конструкции</a:t>
            </a:r>
            <a:endParaRPr lang="en-US" alt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660497"/>
              </p:ext>
            </p:extLst>
          </p:nvPr>
        </p:nvGraphicFramePr>
        <p:xfrm>
          <a:off x="195536" y="1268760"/>
          <a:ext cx="8684536" cy="4988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5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2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Конструкция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Описание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Пример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2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Любой символ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...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любая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строка не короче четырех символов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Начало строки,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конец 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^$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пустая строка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все строки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начинающиеся на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944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*</a:t>
                      </a:r>
                    </a:p>
                    <a:p>
                      <a:pPr algn="l"/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+</a:t>
                      </a:r>
                      <a:endParaRPr lang="en-US" sz="12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?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Квантификаторы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— указатели количества повторений предыдущих конструкций</a:t>
                      </a:r>
                    </a:p>
                    <a:p>
                      <a:pPr algn="l"/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* —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ноль или больше, + — одна или больше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 ? —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ноль или одно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^.+$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любая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непустая строка</a:t>
                      </a:r>
                    </a:p>
                    <a:p>
                      <a:pPr algn="l"/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^.*$ —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любая пустая или непустая строка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{m}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{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m,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n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}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точности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m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повторений предыдущей конструкции или от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m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до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n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повторений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a{6} — 6 </a:t>
                      </a: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букв</a:t>
                      </a:r>
                      <a:r>
                        <a:rPr lang="ru-RU" sz="1200" kern="1200" baseline="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a, a{6,10} — </a:t>
                      </a:r>
                      <a:r>
                        <a:rPr lang="ru-RU" sz="1200" kern="1200" baseline="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от 6 до 10 букв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считать следующий символ специальным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\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найти именно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точку, а не любой символ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Группа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символов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[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AaBb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строчные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 прописные буквы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a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b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[A-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Za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-z]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весь английский алфавит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Операция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«или» — сравнение с конструкцией справа или слева от разделителя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^red$|^orange$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строки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red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или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orange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 без других символов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Группировка управляющих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конструкций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(red.+)|(orange.+)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737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Подробно о группировке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2962673" cy="4896321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() — позволяют удобно объединить сложные конструкции</a:t>
            </a:r>
          </a:p>
          <a:p>
            <a:pPr marL="285750" indent="-285750">
              <a:buFont typeface="Arial" charset="0"/>
              <a:buChar char="•"/>
            </a:pP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Можно применять квантификатор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указание количества) к группе в скобках</a:t>
            </a:r>
          </a:p>
          <a:p>
            <a:pPr marL="285750" indent="-285750">
              <a:buFont typeface="Arial" charset="0"/>
              <a:buChar char="•"/>
            </a:pP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Можно извлекать отдельные части строки — метод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group</a:t>
            </a:r>
            <a:endParaRPr lang="ru-RU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400436" y="1199299"/>
            <a:ext cx="5184576" cy="50380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("(red.+)|(orange.+)", "red bull"))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("(red.+)|(orange.+)", "redundancy"))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("(red.+)|(orange.+)", "orange mood"))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("(red.+)|(orange.+)", "yellow submarine"))</a:t>
            </a:r>
          </a:p>
          <a:p>
            <a:r>
              <a:rPr lang="en-US" sz="1200" baseline="0" dirty="0"/>
              <a:t>False</a:t>
            </a:r>
            <a:endParaRPr lang="ru-RU" sz="1200" baseline="0" dirty="0"/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"red and yellow toys"))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toys"))</a:t>
            </a:r>
          </a:p>
          <a:p>
            <a:r>
              <a:rPr lang="en-US" sz="1200" baseline="0" dirty="0"/>
              <a:t>True</a:t>
            </a:r>
            <a:endParaRPr lang="ru-RU" sz="1200" baseline="0" dirty="0"/>
          </a:p>
          <a:p>
            <a:r>
              <a:rPr lang="en-US" sz="1200" baseline="0" dirty="0"/>
              <a:t>&gt;&gt;&gt; 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toys").group(1)</a:t>
            </a:r>
          </a:p>
          <a:p>
            <a:r>
              <a:rPr lang="en-US" sz="1200" baseline="0" dirty="0"/>
              <a:t>'red'</a:t>
            </a:r>
          </a:p>
          <a:p>
            <a:r>
              <a:rPr lang="en-US" sz="1200" baseline="0" dirty="0"/>
              <a:t>&gt;&gt;&gt; 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toys").group(2)</a:t>
            </a:r>
          </a:p>
          <a:p>
            <a:r>
              <a:rPr lang="en-US" sz="1200" baseline="0" dirty="0"/>
              <a:t>'yellow'</a:t>
            </a:r>
          </a:p>
          <a:p>
            <a:r>
              <a:rPr lang="en-US" sz="1200" baseline="0" dirty="0"/>
              <a:t>&gt;&gt;&gt; 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toys").group(0)</a:t>
            </a:r>
          </a:p>
          <a:p>
            <a:r>
              <a:rPr lang="en-US" sz="1200" baseline="0" dirty="0"/>
              <a:t>'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toys'</a:t>
            </a:r>
          </a:p>
          <a:p>
            <a:r>
              <a:rPr lang="en-US" sz="1200" baseline="0" dirty="0"/>
              <a:t>&gt;&gt;&gt; </a:t>
            </a:r>
          </a:p>
          <a:p>
            <a:endParaRPr lang="en-US" sz="1200" baseline="0" dirty="0"/>
          </a:p>
          <a:p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8859742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«Жадные» и «ленивые» квантификаторы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571185" cy="259206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*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?, +?, ??</a:t>
            </a: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 — переключатель «жадный/ленивый» (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greedy/lazy)</a:t>
            </a: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«Жадный» (по умолчанию, т. е. без знака вопроса) — при сравнении учесть как можно больше символов</a:t>
            </a:r>
          </a:p>
          <a:p>
            <a:pPr marL="285750" indent="-285750">
              <a:buFont typeface="Arial" charset="0"/>
              <a:buChar char="•"/>
            </a:pP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«Ленивый» (если приписать в конце знак вопроса) при сравнении учесть как можно меньше символов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85602" y="4149080"/>
            <a:ext cx="8018846" cy="208800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</a:t>
            </a:r>
            <a:r>
              <a:rPr lang="en-US" sz="1400" baseline="0" dirty="0" err="1"/>
              <a:t>re.search</a:t>
            </a:r>
            <a:r>
              <a:rPr lang="en-US" sz="1400" baseline="0" dirty="0"/>
              <a:t>("&lt;.+&gt;", "&lt;&gt;&lt;table&gt;&lt;tr&gt;&lt;td&gt;</a:t>
            </a:r>
            <a:r>
              <a:rPr lang="en-US" sz="1400" baseline="0" dirty="0" err="1"/>
              <a:t>Тест</a:t>
            </a:r>
            <a:r>
              <a:rPr lang="en-US" sz="1400" baseline="0" dirty="0"/>
              <a:t>&lt;/td&gt;&lt;</a:t>
            </a:r>
          </a:p>
          <a:p>
            <a:r>
              <a:rPr lang="en-US" sz="1400" baseline="0" dirty="0"/>
              <a:t>/tr&gt;&lt;/table&gt;").group(0)</a:t>
            </a:r>
          </a:p>
          <a:p>
            <a:r>
              <a:rPr lang="en-US" sz="1400" baseline="0" dirty="0"/>
              <a:t>'&lt;&gt;&lt;table&gt;&lt;</a:t>
            </a:r>
            <a:r>
              <a:rPr lang="en-US" sz="1400" baseline="0" dirty="0" err="1"/>
              <a:t>tr</a:t>
            </a:r>
            <a:r>
              <a:rPr lang="en-US" sz="1400" baseline="0" dirty="0"/>
              <a:t>&gt;&lt;td&gt;</a:t>
            </a:r>
            <a:r>
              <a:rPr lang="en-US" sz="1400" baseline="0" dirty="0" err="1"/>
              <a:t>Тест</a:t>
            </a:r>
            <a:r>
              <a:rPr lang="en-US" sz="1400" baseline="0" dirty="0"/>
              <a:t>&lt;/td&gt;&lt;/</a:t>
            </a:r>
            <a:r>
              <a:rPr lang="en-US" sz="1400" baseline="0" dirty="0" err="1"/>
              <a:t>tr</a:t>
            </a:r>
            <a:r>
              <a:rPr lang="en-US" sz="1400" baseline="0" dirty="0"/>
              <a:t>&gt;&lt;/table&gt;’</a:t>
            </a:r>
          </a:p>
          <a:p>
            <a:endParaRPr lang="en-US" sz="1400" baseline="0" dirty="0"/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re.search</a:t>
            </a:r>
            <a:r>
              <a:rPr lang="en-US" sz="1400" baseline="0" dirty="0"/>
              <a:t>("&lt;.+?&gt;", "&lt;&gt;&lt;table&gt;&lt;</a:t>
            </a:r>
            <a:r>
              <a:rPr lang="en-US" sz="1400" baseline="0" dirty="0" err="1"/>
              <a:t>tr</a:t>
            </a:r>
            <a:r>
              <a:rPr lang="en-US" sz="1400" baseline="0" dirty="0"/>
              <a:t>&gt;&lt;td&gt;</a:t>
            </a:r>
            <a:r>
              <a:rPr lang="en-US" sz="1400" baseline="0" dirty="0" err="1"/>
              <a:t>Тест</a:t>
            </a:r>
            <a:r>
              <a:rPr lang="en-US" sz="1400" baseline="0" dirty="0"/>
              <a:t>&lt;/td&gt;&lt;/</a:t>
            </a:r>
            <a:r>
              <a:rPr lang="en-US" sz="1400" baseline="0" dirty="0" err="1"/>
              <a:t>tr</a:t>
            </a:r>
            <a:r>
              <a:rPr lang="en-US" sz="1400" baseline="0" dirty="0"/>
              <a:t>&gt;&lt;/table&gt;").group(0)</a:t>
            </a:r>
          </a:p>
          <a:p>
            <a:r>
              <a:rPr lang="en-US" sz="1400" baseline="0" dirty="0"/>
              <a:t>'&lt;&gt;&lt;table&gt;'</a:t>
            </a:r>
          </a:p>
        </p:txBody>
      </p:sp>
    </p:spTree>
    <p:extLst>
      <p:ext uri="{BB962C8B-B14F-4D97-AF65-F5344CB8AC3E}">
        <p14:creationId xmlns:p14="http://schemas.microsoft.com/office/powerpoint/2010/main" val="3237654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Классы и методы модуля </a:t>
            </a:r>
            <a:r>
              <a:rPr lang="en-US" altLang="en-US" sz="2800" dirty="0"/>
              <a:t>re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507289" cy="5184353"/>
          </a:xfrm>
          <a:noFill/>
        </p:spPr>
        <p:txBody>
          <a:bodyPr/>
          <a:lstStyle/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Группа 1  — эти методы возвращают т. наз. </a:t>
            </a:r>
            <a:r>
              <a:rPr lang="en-US" altLang="en-US" sz="1600" dirty="0"/>
              <a:t>“match object”</a:t>
            </a: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re.match</a:t>
            </a:r>
            <a:r>
              <a:rPr lang="ru-RU" altLang="en-US" sz="1600" dirty="0"/>
              <a:t>(</a:t>
            </a:r>
            <a:r>
              <a:rPr lang="en-US" altLang="en-US" sz="1600" dirty="0"/>
              <a:t>pattern, string) — </a:t>
            </a:r>
            <a:r>
              <a:rPr lang="ru-RU" altLang="en-US" sz="1600" dirty="0"/>
              <a:t>сравнить строку </a:t>
            </a:r>
            <a:r>
              <a:rPr lang="en-US" altLang="en-US" sz="1600" dirty="0"/>
              <a:t>string </a:t>
            </a:r>
            <a:r>
              <a:rPr lang="ru-RU" altLang="en-US" sz="1600" dirty="0"/>
              <a:t>с шаблоном </a:t>
            </a:r>
            <a:r>
              <a:rPr lang="en-US" altLang="en-US" sz="1600" dirty="0"/>
              <a:t>pattern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re.search</a:t>
            </a:r>
            <a:r>
              <a:rPr lang="en-US" altLang="en-US" sz="1600" dirty="0"/>
              <a:t>(pattern, string) — </a:t>
            </a:r>
            <a:r>
              <a:rPr lang="ru-RU" altLang="en-US" sz="1600" dirty="0"/>
              <a:t>найти подстроку в строке </a:t>
            </a:r>
            <a:r>
              <a:rPr lang="en-US" altLang="en-US" sz="1600" dirty="0"/>
              <a:t>string, </a:t>
            </a:r>
            <a:r>
              <a:rPr lang="ru-RU" altLang="en-US" sz="1600" dirty="0"/>
              <a:t>совпадающую с </a:t>
            </a:r>
            <a:r>
              <a:rPr lang="en-US" altLang="en-US" sz="1600" dirty="0"/>
              <a:t>pattern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re.finditer</a:t>
            </a:r>
            <a:r>
              <a:rPr lang="en-US" altLang="en-US" sz="1600" dirty="0"/>
              <a:t>(pattern, string)</a:t>
            </a:r>
            <a:r>
              <a:rPr lang="ru-RU" altLang="en-US" sz="1600" dirty="0"/>
              <a:t> — найти все подстроки в строке </a:t>
            </a:r>
            <a:r>
              <a:rPr lang="en-US" altLang="en-US" sz="1600" dirty="0"/>
              <a:t>string</a:t>
            </a:r>
            <a:r>
              <a:rPr lang="ru-RU" altLang="en-US" sz="1600" dirty="0"/>
              <a:t>, вернуть итератор</a:t>
            </a: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600" dirty="0"/>
          </a:p>
          <a:p>
            <a:pPr eaLnBrk="1" hangingPunct="1"/>
            <a:r>
              <a:rPr lang="ru-RU" altLang="en-US" sz="1600" dirty="0"/>
              <a:t>Группа 2 — эти методы возвращают строки и списки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re.findall</a:t>
            </a:r>
            <a:r>
              <a:rPr lang="en-US" altLang="en-US" sz="1600" dirty="0"/>
              <a:t>(pattern, string)</a:t>
            </a:r>
            <a:r>
              <a:rPr lang="ru-RU" altLang="en-US" sz="1600" dirty="0"/>
              <a:t> — то же, что и </a:t>
            </a:r>
            <a:r>
              <a:rPr lang="en-US" altLang="en-US" sz="1600" dirty="0" err="1"/>
              <a:t>re.finditer</a:t>
            </a:r>
            <a:r>
              <a:rPr lang="en-US" altLang="en-US" sz="1600" dirty="0"/>
              <a:t>, </a:t>
            </a:r>
            <a:r>
              <a:rPr lang="ru-RU" altLang="en-US" sz="1600" dirty="0"/>
              <a:t>только возвращает список строк</a:t>
            </a: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re.split</a:t>
            </a:r>
            <a:r>
              <a:rPr lang="en-US" altLang="en-US" sz="1600" dirty="0"/>
              <a:t>(pattern, string) — </a:t>
            </a:r>
            <a:r>
              <a:rPr lang="ru-RU" altLang="en-US" sz="1600" dirty="0"/>
              <a:t>разделить строку </a:t>
            </a:r>
            <a:r>
              <a:rPr lang="en-US" altLang="en-US" sz="1600" dirty="0"/>
              <a:t>string </a:t>
            </a:r>
            <a:r>
              <a:rPr lang="ru-RU" altLang="en-US" sz="1600" dirty="0"/>
              <a:t>на несколько, начиная с тех символов, которые совпадают с </a:t>
            </a:r>
            <a:r>
              <a:rPr lang="en-US" altLang="en-US" sz="1600" dirty="0"/>
              <a:t>pattern, </a:t>
            </a:r>
            <a:r>
              <a:rPr lang="ru-RU" altLang="en-US" sz="1600" dirty="0"/>
              <a:t>возвращает список строк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eaLnBrk="1" hangingPunct="1"/>
            <a:r>
              <a:rPr lang="en-US" altLang="en-US" sz="1600" dirty="0"/>
              <a:t>Match object — </a:t>
            </a:r>
            <a:r>
              <a:rPr lang="ru-RU" altLang="en-US" sz="1600" dirty="0"/>
              <a:t>объект </a:t>
            </a:r>
            <a:r>
              <a:rPr lang="en-US" altLang="en-US" sz="1600" dirty="0"/>
              <a:t>Python, </a:t>
            </a:r>
            <a:r>
              <a:rPr lang="ru-RU" altLang="en-US" sz="1600" dirty="0"/>
              <a:t>соответствующий найденной подстроке.</a:t>
            </a:r>
            <a:endParaRPr lang="en-US" altLang="en-US" sz="1600" dirty="0"/>
          </a:p>
          <a:p>
            <a:pPr eaLnBrk="1" hangingPunct="1"/>
            <a:endParaRPr lang="en-US" altLang="en-US" sz="1600" b="1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&gt;&gt;&gt; m = 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(pattern, string)</a:t>
            </a:r>
          </a:p>
          <a:p>
            <a:pPr eaLnBrk="1" hangingPunct="1"/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&gt;&gt;&gt; type(m)</a:t>
            </a:r>
          </a:p>
          <a:p>
            <a:pPr eaLnBrk="1" hangingPunct="1"/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&lt;class '_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sre.SRE_Match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'&gt;</a:t>
            </a:r>
            <a:endParaRPr lang="ru-RU" altLang="en-US" sz="1600" b="1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24936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Match object — </a:t>
            </a:r>
            <a:r>
              <a:rPr lang="ru-RU" altLang="en-US" sz="2800" dirty="0"/>
              <a:t>методы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211145" cy="5184353"/>
          </a:xfrm>
          <a:noFill/>
        </p:spPr>
        <p:txBody>
          <a:bodyPr/>
          <a:lstStyle/>
          <a:p>
            <a:pPr eaLnBrk="1" hangingPunct="1"/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Match object </a:t>
            </a:r>
            <a:r>
              <a:rPr lang="ru-RU" altLang="en-US" sz="1800" dirty="0"/>
              <a:t>может быть автоматически преобразован в тип </a:t>
            </a:r>
            <a:r>
              <a:rPr lang="en-US" altLang="en-US" sz="1800" dirty="0"/>
              <a:t>Bool, </a:t>
            </a:r>
            <a:r>
              <a:rPr lang="ru-RU" altLang="en-US" sz="1800" dirty="0"/>
              <a:t>поэтому его можно использовать в условных конструкциях — вот так:</a:t>
            </a:r>
            <a:endParaRPr lang="en-US" altLang="en-US" sz="1800" dirty="0"/>
          </a:p>
          <a:p>
            <a:pPr eaLnBrk="1" hangingPunct="1"/>
            <a:endParaRPr lang="ru-RU" altLang="en-US" sz="1800" dirty="0"/>
          </a:p>
          <a:p>
            <a:pPr marL="449263" lvl="1" indent="0" eaLnBrk="1" hangingPunct="1">
              <a:buNone/>
            </a:pP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("^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ip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 address.+", 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current_line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449263" lvl="1" indent="0" eaLnBrk="1" hangingPunct="1">
              <a:buNone/>
            </a:pP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process_ip_address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current_line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eaLnBrk="1" hangingPunct="1"/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m.group</a:t>
            </a:r>
            <a:r>
              <a:rPr lang="en-US" altLang="en-US" sz="1800" dirty="0"/>
              <a:t>(n) — </a:t>
            </a:r>
            <a:r>
              <a:rPr lang="ru-RU" altLang="en-US" sz="1800" dirty="0"/>
              <a:t>возвращает строку, соответствующую номеру группы в шаблоне</a:t>
            </a:r>
            <a:r>
              <a:rPr lang="en-US" altLang="en-US" sz="1800" dirty="0"/>
              <a:t>, </a:t>
            </a:r>
            <a:r>
              <a:rPr lang="ru-RU" altLang="en-US" sz="1800" dirty="0"/>
              <a:t>если </a:t>
            </a:r>
            <a:r>
              <a:rPr lang="en-US" altLang="en-US" sz="1800" dirty="0"/>
              <a:t>n = 0, </a:t>
            </a:r>
            <a:r>
              <a:rPr lang="ru-RU" altLang="en-US" sz="1800" dirty="0"/>
              <a:t>возвращается вся строка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m.group</a:t>
            </a:r>
            <a:r>
              <a:rPr lang="en-US" altLang="en-US" sz="1800" dirty="0"/>
              <a:t>(n1, n2, n3, …) — </a:t>
            </a:r>
            <a:r>
              <a:rPr lang="ru-RU" altLang="en-US" sz="1800" dirty="0"/>
              <a:t>несколько строк, соответствующих группам, в виде кортежа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m.groups</a:t>
            </a:r>
            <a:r>
              <a:rPr lang="en-US" altLang="en-US" sz="1800" dirty="0"/>
              <a:t>() — </a:t>
            </a:r>
            <a:r>
              <a:rPr lang="ru-RU" altLang="en-US" sz="1800" dirty="0"/>
              <a:t>все группы в виде кортежа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7331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практика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859217" cy="5184353"/>
          </a:xfrm>
        </p:spPr>
        <p:txBody>
          <a:bodyPr/>
          <a:lstStyle/>
          <a:p>
            <a:pPr eaLnBrk="1" hangingPunct="1"/>
            <a:r>
              <a:rPr lang="ru-RU" altLang="en-US" sz="2000" dirty="0"/>
              <a:t>Полезное:</a:t>
            </a:r>
          </a:p>
          <a:p>
            <a:pPr eaLnBrk="1" hangingPunct="1"/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hlinkClick r:id="rId3"/>
              </a:rPr>
              <a:t>https://regexper.com</a:t>
            </a:r>
            <a:r>
              <a:rPr lang="ru-RU" altLang="en-US" sz="2000" dirty="0"/>
              <a:t> — визуализация регулярных выражений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hlinkClick r:id="rId4"/>
              </a:rPr>
              <a:t>http://pythex.org</a:t>
            </a:r>
            <a:r>
              <a:rPr lang="en-US" altLang="en-US" sz="2000" dirty="0"/>
              <a:t> </a:t>
            </a:r>
            <a:r>
              <a:rPr lang="ru-RU" altLang="en-US" sz="2000" dirty="0"/>
              <a:t>— конструктор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hlinkClick r:id="rId5"/>
              </a:rPr>
              <a:t>https://regex101.com/</a:t>
            </a:r>
            <a:r>
              <a:rPr lang="ru-RU" altLang="en-US" sz="2000" dirty="0"/>
              <a:t> — ещё один конструктор + библиотека готовых выражений (применять с осторожностью)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r>
              <a:rPr lang="ru-RU" altLang="en-US" sz="2000" dirty="0"/>
              <a:t>Занятное:</a:t>
            </a:r>
          </a:p>
          <a:p>
            <a:pPr eaLnBrk="1" hangingPunct="1"/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hlinkClick r:id="rId6"/>
              </a:rPr>
              <a:t>https://regexcrossword.com</a:t>
            </a:r>
            <a:r>
              <a:rPr lang="ru-RU" altLang="en-US" sz="2000" dirty="0"/>
              <a:t> — кроссворды из регулярных выражений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588309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</a:t>
            </a:r>
            <a:r>
              <a:rPr lang="en-US" altLang="en-US" sz="2400" dirty="0"/>
              <a:t>6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регулярными выражениями</a:t>
            </a:r>
          </a:p>
        </p:txBody>
      </p:sp>
    </p:spTree>
    <p:extLst>
      <p:ext uri="{BB962C8B-B14F-4D97-AF65-F5344CB8AC3E}">
        <p14:creationId xmlns:p14="http://schemas.microsoft.com/office/powerpoint/2010/main" val="17155986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1.6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84353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Подключить библиотеку </a:t>
            </a:r>
            <a:r>
              <a:rPr lang="en-US" altLang="en-US" sz="1800" dirty="0" err="1"/>
              <a:t>ipaddress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Написать функцию, которая на вход принимает произвольную строку и возвращает:</a:t>
            </a:r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400" dirty="0"/>
              <a:t>объект типа </a:t>
            </a:r>
            <a:r>
              <a:rPr lang="en-US" altLang="en-US" sz="1400" dirty="0"/>
              <a:t>ipaddress.IPv4Interface</a:t>
            </a:r>
            <a:r>
              <a:rPr lang="ru-RU" altLang="en-US" sz="1400" dirty="0"/>
              <a:t> — для строк вида </a:t>
            </a:r>
            <a:r>
              <a:rPr lang="en-US" altLang="en-US" sz="1400" dirty="0"/>
              <a:t>" </a:t>
            </a:r>
            <a:r>
              <a:rPr lang="en-US" altLang="en-US" sz="1400" dirty="0" err="1"/>
              <a:t>ip</a:t>
            </a:r>
            <a:r>
              <a:rPr lang="en-US" altLang="en-US" sz="1400" dirty="0"/>
              <a:t> address </a:t>
            </a:r>
            <a:r>
              <a:rPr lang="en-US" altLang="en-US" sz="1400" dirty="0" err="1">
                <a:solidFill>
                  <a:srgbClr val="FF0000"/>
                </a:solidFill>
              </a:rPr>
              <a:t>x.x.x.x</a:t>
            </a:r>
            <a:r>
              <a:rPr lang="en-US" altLang="en-US" sz="1400" dirty="0">
                <a:solidFill>
                  <a:srgbClr val="FF0000"/>
                </a:solidFill>
              </a:rPr>
              <a:t> </a:t>
            </a:r>
            <a:r>
              <a:rPr lang="en-US" altLang="en-US" sz="1400" dirty="0" err="1">
                <a:solidFill>
                  <a:srgbClr val="FF0000"/>
                </a:solidFill>
              </a:rPr>
              <a:t>x.x.x.x</a:t>
            </a:r>
            <a:r>
              <a:rPr lang="en-US" altLang="en-US" sz="1400" dirty="0"/>
              <a:t>"</a:t>
            </a:r>
            <a:endParaRPr lang="ru-RU" altLang="en-US" sz="1400" dirty="0"/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en-US" altLang="en-US" sz="1400" dirty="0"/>
              <a:t>None — </a:t>
            </a:r>
            <a:r>
              <a:rPr lang="ru-RU" altLang="en-US" sz="1400" dirty="0"/>
              <a:t>во всех остальных случаях</a:t>
            </a:r>
            <a:endParaRPr lang="en-US" altLang="en-US" sz="14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Аналогично предыдущей работе открыть последовательно каждый конфигурационный файл, прочитать его построчно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Классифицировать каждую прочитанную строку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Создать список</a:t>
            </a:r>
            <a:r>
              <a:rPr lang="en-US" altLang="en-US" sz="1800" dirty="0"/>
              <a:t> </a:t>
            </a:r>
            <a:r>
              <a:rPr lang="ru-RU" altLang="en-US" sz="1800" dirty="0"/>
              <a:t>всех </a:t>
            </a:r>
            <a:r>
              <a:rPr lang="en-US" altLang="en-US" sz="1800" dirty="0"/>
              <a:t>IP-</a:t>
            </a:r>
            <a:r>
              <a:rPr lang="ru-RU" altLang="en-US" sz="1800" dirty="0"/>
              <a:t>адресов, вывести на экран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06625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1.6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</a:t>
            </a:r>
            <a:r>
              <a:rPr lang="ru-RU" altLang="en-US" kern="0" baseline="0" dirty="0">
                <a:latin typeface="Courier" charset="0"/>
                <a:ea typeface="Courier" charset="0"/>
                <a:cs typeface="Courier" charset="0"/>
              </a:rPr>
              <a:t>6</a:t>
            </a:r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regexp.py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Должны появиться три списка: все </a:t>
            </a:r>
            <a:r>
              <a:rPr lang="en-US" altLang="en-US" kern="0" baseline="0" dirty="0"/>
              <a:t>IP-</a:t>
            </a:r>
            <a:r>
              <a:rPr lang="ru-RU" altLang="en-US" kern="0" baseline="0" dirty="0"/>
              <a:t>адреса, все имена интерфейсов, все имена хостов.</a:t>
            </a:r>
          </a:p>
          <a:p>
            <a:pPr eaLnBrk="1" hangingPunct="1"/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1862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Домашнее задание 1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Автоматизируем </a:t>
            </a:r>
            <a:r>
              <a:rPr lang="ru-RU" altLang="en-US" sz="3600" dirty="0" err="1"/>
              <a:t>предпроектное</a:t>
            </a:r>
            <a:r>
              <a:rPr lang="ru-RU" altLang="en-US" sz="3600" dirty="0"/>
              <a:t> обследование — составляем адресный план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76626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Трансляторы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Компиляторы: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после каждой модификации исходного кода программы нужно запустить транслятор (т. е. выполнить компиляцию, процесс может быть долгим);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основные достоинства —</a:t>
            </a:r>
            <a:r>
              <a:rPr lang="en-US" altLang="en-US" sz="2000" dirty="0"/>
              <a:t> </a:t>
            </a:r>
            <a:r>
              <a:rPr lang="ru-RU" altLang="en-US" sz="2000" dirty="0"/>
              <a:t>небольшой размер, самодостаточность и быстрая работа программ, генерируемых на выходе.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Интерпретаторы: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написанный (модифицированный) код можно исполнять сразу;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программы исполняются относительно медленно, но есть технологии ускорения</a:t>
            </a:r>
            <a:r>
              <a:rPr lang="en-US" altLang="en-US" sz="2000" dirty="0"/>
              <a:t> (</a:t>
            </a:r>
            <a:r>
              <a:rPr lang="ru-RU" altLang="en-US" sz="2000" dirty="0"/>
              <a:t>байт-код, </a:t>
            </a:r>
            <a:r>
              <a:rPr lang="en-US" altLang="en-US" sz="2000" dirty="0"/>
              <a:t>JIT </a:t>
            </a:r>
            <a:r>
              <a:rPr lang="ru-RU" altLang="en-US" sz="2000" dirty="0"/>
              <a:t>и др.);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основные достоинства — гибкость и удобство разработки;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основной недостаток — даже не скорость, а необходимость таскать за собой интерпретатор (и библиотеки)</a:t>
            </a:r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32856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Задание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196975"/>
            <a:ext cx="8229600" cy="511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2000" kern="0" baseline="0" dirty="0"/>
              <a:t>Напишите программу, которая: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kern="0" baseline="0" dirty="0"/>
              <a:t>прочитает содержимое всех конфигурационных файлов из каталога (аналогично лабораторной работе 1.5);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kern="0" baseline="0" dirty="0"/>
              <a:t>сгенерирует список всех интерфейсов на всех устройствах, с указанием </a:t>
            </a:r>
            <a:r>
              <a:rPr lang="en-US" altLang="en-US" sz="2000" kern="0" baseline="0" dirty="0"/>
              <a:t>IP-</a:t>
            </a:r>
            <a:r>
              <a:rPr lang="ru-RU" altLang="en-US" sz="2000" kern="0" baseline="0" dirty="0"/>
              <a:t>адресов и масок (аналогично лабораторной работе </a:t>
            </a:r>
            <a:r>
              <a:rPr lang="en-US" altLang="en-US" sz="2000" kern="0" baseline="0" dirty="0"/>
              <a:t>1.6)</a:t>
            </a:r>
            <a:r>
              <a:rPr lang="ru-RU" altLang="en-US" sz="2000" kern="0" baseline="0" dirty="0"/>
              <a:t>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kern="0" baseline="0" dirty="0"/>
              <a:t>сгенерирует адресный план — таблицу со столбцами «Сеть», «Маска»</a:t>
            </a:r>
            <a:r>
              <a:rPr lang="en-US" altLang="en-US" sz="2000" kern="0" baseline="0" dirty="0"/>
              <a:t> (</a:t>
            </a:r>
            <a:r>
              <a:rPr lang="ru-RU" altLang="en-US" sz="2000" kern="0" baseline="0" dirty="0"/>
              <a:t>комбинации сети и маски должны быть уникальными);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kern="0" baseline="0" dirty="0"/>
              <a:t>выведет адресный план на экран — в виде, пригодном для чтения, формат вывода определите сами.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kern="0" baseline="0" dirty="0"/>
          </a:p>
          <a:p>
            <a:pPr eaLnBrk="1" hangingPunct="1"/>
            <a:r>
              <a:rPr lang="ru-RU" altLang="en-US" sz="2000" kern="0" baseline="0" dirty="0"/>
              <a:t>Дополнительное задание (</a:t>
            </a:r>
            <a:r>
              <a:rPr lang="en-US" altLang="en-US" sz="2000" kern="0" baseline="0" dirty="0"/>
              <a:t>«</a:t>
            </a:r>
            <a:r>
              <a:rPr lang="ru-RU" altLang="en-US" sz="2000" kern="0" baseline="0" dirty="0"/>
              <a:t>со звёздочкой</a:t>
            </a:r>
            <a:r>
              <a:rPr lang="en-US" altLang="en-US" sz="2000" kern="0" baseline="0" dirty="0"/>
              <a:t>»</a:t>
            </a:r>
            <a:r>
              <a:rPr lang="ru-RU" altLang="en-US" sz="2000" kern="0" baseline="0" dirty="0"/>
              <a:t>): сгенерируйте адресный план в виде таблицы </a:t>
            </a:r>
            <a:r>
              <a:rPr lang="en-US" altLang="en-US" sz="2000" kern="0" baseline="0" dirty="0"/>
              <a:t>MS Excel</a:t>
            </a:r>
            <a:r>
              <a:rPr lang="ru-RU" altLang="en-US" sz="2000" kern="0" baseline="0" dirty="0"/>
              <a:t>, воспользуйтесь библиотекой </a:t>
            </a:r>
            <a:r>
              <a:rPr lang="en-US" altLang="en-US" sz="2000" kern="0" baseline="0" dirty="0" err="1"/>
              <a:t>openpyxl</a:t>
            </a:r>
            <a:r>
              <a:rPr lang="en-US" altLang="en-US" sz="2000" kern="0" baseline="0" dirty="0"/>
              <a:t> (</a:t>
            </a:r>
            <a:r>
              <a:rPr lang="ru-RU" altLang="en-US" sz="2000" kern="0" baseline="0" dirty="0"/>
              <a:t>см. лабораторную работу 1.2)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kern="0" baseline="0" dirty="0"/>
          </a:p>
          <a:p>
            <a:pPr eaLnBrk="1" hangingPunct="1"/>
            <a:endParaRPr lang="ru-RU" altLang="en-US" sz="2000" kern="0" baseline="0" dirty="0"/>
          </a:p>
          <a:p>
            <a:pPr eaLnBrk="1" hangingPunct="1"/>
            <a:endParaRPr lang="ru-RU" altLang="en-US" sz="2000" kern="0" baseline="0" dirty="0"/>
          </a:p>
        </p:txBody>
      </p:sp>
    </p:spTree>
    <p:extLst>
      <p:ext uri="{BB962C8B-B14F-4D97-AF65-F5344CB8AC3E}">
        <p14:creationId xmlns:p14="http://schemas.microsoft.com/office/powerpoint/2010/main" val="17673205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Исходные данные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196975"/>
            <a:ext cx="4762872" cy="511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2000" kern="0" baseline="0" dirty="0"/>
              <a:t>На </a:t>
            </a:r>
            <a:r>
              <a:rPr lang="en-US" altLang="en-US" sz="2000" kern="0" baseline="0" dirty="0" err="1"/>
              <a:t>Seafile</a:t>
            </a:r>
            <a:r>
              <a:rPr lang="en-US" altLang="en-US" sz="2000" kern="0" baseline="0" dirty="0"/>
              <a:t> </a:t>
            </a:r>
            <a:r>
              <a:rPr lang="ru-RU" altLang="en-US" sz="2000" kern="0" baseline="0" dirty="0"/>
              <a:t>находятся файлы с выводом команд </a:t>
            </a:r>
            <a:r>
              <a:rPr lang="en-US" altLang="en-US" sz="2000" kern="0" baseline="0" dirty="0"/>
              <a:t>“show tech-support” </a:t>
            </a:r>
            <a:r>
              <a:rPr lang="ru-RU" altLang="en-US" sz="2000" kern="0" baseline="0" dirty="0"/>
              <a:t>устройств </a:t>
            </a:r>
            <a:r>
              <a:rPr lang="en-US" altLang="en-US" sz="2000" kern="0" baseline="0" dirty="0"/>
              <a:t>Cisco (</a:t>
            </a:r>
            <a:r>
              <a:rPr lang="ru-RU" altLang="en-US" sz="2000" kern="0" baseline="0" dirty="0"/>
              <a:t>маршрутизаторов, коммутаторов), относящихся к одной сети.</a:t>
            </a:r>
          </a:p>
          <a:p>
            <a:pPr eaLnBrk="1" hangingPunct="1"/>
            <a:endParaRPr lang="ru-RU" altLang="en-US" sz="2000" kern="0" baseline="0" dirty="0"/>
          </a:p>
          <a:p>
            <a:pPr eaLnBrk="1" hangingPunct="1"/>
            <a:r>
              <a:rPr lang="ru-RU" altLang="en-US" sz="2000" kern="0" baseline="0" dirty="0"/>
              <a:t>Конфигурация интерфейсов в файлах задана в стандартном для оборудования </a:t>
            </a:r>
            <a:r>
              <a:rPr lang="en-US" altLang="en-US" sz="2000" kern="0" baseline="0" dirty="0"/>
              <a:t>Cisco </a:t>
            </a:r>
            <a:r>
              <a:rPr lang="ru-RU" altLang="en-US" sz="2000" kern="0" baseline="0" dirty="0"/>
              <a:t>виде, пример приведен справа вверху</a:t>
            </a:r>
          </a:p>
          <a:p>
            <a:pPr eaLnBrk="1" hangingPunct="1"/>
            <a:endParaRPr lang="en-US" altLang="en-US" sz="2000" kern="0" baseline="0" dirty="0"/>
          </a:p>
          <a:p>
            <a:pPr eaLnBrk="1" hangingPunct="1"/>
            <a:endParaRPr lang="ru-RU" altLang="en-US" sz="2000" kern="0" baseline="0" dirty="0"/>
          </a:p>
          <a:p>
            <a:pPr eaLnBrk="1" hangingPunct="1"/>
            <a:endParaRPr lang="ru-RU" altLang="en-US" sz="2000" kern="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86252" y="1196975"/>
            <a:ext cx="3457748" cy="161995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…</a:t>
            </a:r>
          </a:p>
          <a:p>
            <a:r>
              <a:rPr lang="en-US" sz="1400" baseline="0" dirty="0"/>
              <a:t>interface GigabitEthernet0/0</a:t>
            </a:r>
          </a:p>
          <a:p>
            <a:r>
              <a:rPr lang="en-US" sz="1400" baseline="0" dirty="0"/>
              <a:t>  …</a:t>
            </a:r>
          </a:p>
          <a:p>
            <a:r>
              <a:rPr lang="en-US" sz="1400" baseline="0" dirty="0"/>
              <a:t>  </a:t>
            </a:r>
            <a:r>
              <a:rPr lang="en-US" sz="1400" baseline="0" dirty="0" err="1"/>
              <a:t>ip</a:t>
            </a:r>
            <a:r>
              <a:rPr lang="en-US" sz="1400" baseline="0" dirty="0"/>
              <a:t> address 192.168.1.1 255.255.255.0</a:t>
            </a:r>
          </a:p>
          <a:p>
            <a:r>
              <a:rPr lang="en-US" sz="1400" baseline="0" dirty="0"/>
              <a:t>  …</a:t>
            </a: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12573633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Проверка домашнего задания 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./p4ne/DZ1/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addrplan.py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536900"/>
            <a:ext cx="8229600" cy="7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857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Дополнительные задания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 </a:t>
            </a:r>
            <a:endParaRPr lang="en-US" altLang="en-US" dirty="0"/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  <a:hlinkClick r:id="rId3"/>
              </a:rPr>
              <a:t>https://github.com/rokhman-lsk/tasks</a:t>
            </a:r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536900"/>
            <a:ext cx="8229600" cy="7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3490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2. Программирование и сети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После окончания модуля вы будете знать о: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популярных форматах обмена данными (</a:t>
            </a:r>
            <a:r>
              <a:rPr lang="en-US" altLang="en-US" sz="2000" dirty="0"/>
              <a:t>JSON, XML);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библиотеке </a:t>
            </a:r>
            <a:r>
              <a:rPr lang="en-US" altLang="en-US" sz="2000" dirty="0"/>
              <a:t>requests;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принципах </a:t>
            </a:r>
            <a:r>
              <a:rPr lang="en-US" altLang="en-US" sz="2000" dirty="0"/>
              <a:t>REST</a:t>
            </a:r>
            <a:r>
              <a:rPr lang="ru-RU" altLang="en-US" sz="2000" dirty="0"/>
              <a:t> и </a:t>
            </a:r>
            <a:r>
              <a:rPr lang="en-US" altLang="en-US" sz="2000" dirty="0"/>
              <a:t>REST API</a:t>
            </a:r>
            <a:r>
              <a:rPr lang="ru-RU" altLang="en-US" sz="2000" dirty="0"/>
              <a:t>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подходе </a:t>
            </a:r>
            <a:r>
              <a:rPr lang="en-US" altLang="en-US" sz="2000" dirty="0"/>
              <a:t>Cisco </a:t>
            </a:r>
            <a:r>
              <a:rPr lang="ru-RU" altLang="en-US" sz="2000" dirty="0"/>
              <a:t>к управлению оборудованием по </a:t>
            </a:r>
            <a:r>
              <a:rPr lang="en-US" altLang="en-US" sz="2000" dirty="0"/>
              <a:t>REST API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Дополнительно</a:t>
            </a:r>
            <a:r>
              <a:rPr lang="en-US" altLang="en-US" sz="2000" dirty="0"/>
              <a:t>:</a:t>
            </a:r>
            <a:endParaRPr lang="ru-RU" altLang="en-US" sz="20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Ansible</a:t>
            </a:r>
            <a:endParaRPr lang="ru-RU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ru-RU" altLang="en-US" sz="2000" dirty="0"/>
              <a:t>Вы сможете</a:t>
            </a:r>
            <a:r>
              <a:rPr lang="en-US" altLang="en-US" sz="2000" dirty="0"/>
              <a:t> </a:t>
            </a:r>
            <a:r>
              <a:rPr lang="ru-RU" altLang="en-US" sz="2000" dirty="0"/>
              <a:t>начать готовиться к экзаменам </a:t>
            </a:r>
            <a:r>
              <a:rPr lang="en-US" altLang="en-US" sz="2000" dirty="0"/>
              <a:t>Cisco: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000" dirty="0"/>
              <a:t>Developing Applications Using Cisco Core Platforms and APIs (350-901)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000" dirty="0"/>
              <a:t>Implementing DevOps Solutions (300-910)</a:t>
            </a:r>
          </a:p>
          <a:p>
            <a:pPr eaLnBrk="1" hangingPunct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4340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</a:t>
            </a:r>
            <a:r>
              <a:rPr lang="en-US" altLang="en-US" sz="2400" dirty="0"/>
              <a:t>2</a:t>
            </a:r>
            <a:r>
              <a:rPr lang="ru-RU" altLang="en-US" sz="2400" dirty="0"/>
              <a:t>.</a:t>
            </a:r>
            <a:r>
              <a:rPr lang="en-US" altLang="en-US" sz="2400" dirty="0"/>
              <a:t>1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Форматы обмена данными</a:t>
            </a:r>
          </a:p>
          <a:p>
            <a:pPr algn="ctr" eaLnBrk="1" hangingPunct="1"/>
            <a:r>
              <a:rPr lang="ru-RU" altLang="en-US" sz="3600" dirty="0"/>
              <a:t>(</a:t>
            </a:r>
            <a:r>
              <a:rPr lang="en-US" altLang="en-US" sz="3600" dirty="0"/>
              <a:t>JSON, XML, YAML)</a:t>
            </a:r>
          </a:p>
        </p:txBody>
      </p:sp>
    </p:spTree>
    <p:extLst>
      <p:ext uri="{BB962C8B-B14F-4D97-AF65-F5344CB8AC3E}">
        <p14:creationId xmlns:p14="http://schemas.microsoft.com/office/powerpoint/2010/main" val="175321265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Лирическое отступление: переменные глобальные, локальные и «нелокальные»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1268760"/>
            <a:ext cx="4320604" cy="51845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ru-RU" sz="1400" b="1" baseline="0" dirty="0"/>
              <a:t>Код</a:t>
            </a:r>
            <a:endParaRPr lang="ru-RU" sz="1200" b="1" baseline="0" dirty="0"/>
          </a:p>
          <a:p>
            <a:r>
              <a:rPr lang="ro-RO" sz="1200" b="1" baseline="0" dirty="0"/>
              <a:t>def </a:t>
            </a:r>
            <a:r>
              <a:rPr lang="ro-RO" sz="1200" baseline="0" dirty="0"/>
              <a:t>f1():</a:t>
            </a:r>
            <a:br>
              <a:rPr lang="ro-RO" sz="1200" baseline="0" dirty="0"/>
            </a:br>
            <a:r>
              <a:rPr lang="ro-RO" sz="1200" baseline="0" dirty="0"/>
              <a:t>    print(s)</a:t>
            </a:r>
            <a:br>
              <a:rPr lang="ro-RO" sz="1200" baseline="0" dirty="0"/>
            </a:br>
            <a:r>
              <a:rPr lang="ro-RO" sz="1200" baseline="0" dirty="0"/>
              <a:t/>
            </a:r>
            <a:br>
              <a:rPr lang="ro-RO" sz="1200" baseline="0" dirty="0"/>
            </a:br>
            <a:r>
              <a:rPr lang="ro-RO" sz="1200" b="1" baseline="0" dirty="0"/>
              <a:t>def </a:t>
            </a:r>
            <a:r>
              <a:rPr lang="ro-RO" sz="1200" baseline="0" dirty="0"/>
              <a:t>f2():</a:t>
            </a:r>
            <a:br>
              <a:rPr lang="ro-RO" sz="1200" baseline="0" dirty="0"/>
            </a:br>
            <a:r>
              <a:rPr lang="ro-RO" sz="1200" baseline="0" dirty="0"/>
              <a:t>    s = 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Вера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любит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Питер</a:t>
            </a:r>
            <a:r>
              <a:rPr lang="ro-RO" sz="1200" b="1" baseline="0" dirty="0"/>
              <a:t>. </a:t>
            </a:r>
            <a:r>
              <a:rPr lang="ro-RO" sz="1200" b="1" baseline="0" dirty="0" err="1"/>
              <a:t>Всегда</a:t>
            </a:r>
            <a:r>
              <a:rPr lang="ro-RO" sz="1200" b="1" baseline="0" dirty="0"/>
              <a:t>"</a:t>
            </a:r>
            <a:br>
              <a:rPr lang="ro-RO" sz="1200" b="1" baseline="0" dirty="0"/>
            </a:br>
            <a:r>
              <a:rPr lang="ro-RO" sz="1200" b="1" baseline="0" dirty="0"/>
              <a:t>    </a:t>
            </a:r>
            <a:r>
              <a:rPr lang="ro-RO" sz="1200" baseline="0" dirty="0"/>
              <a:t>print(s)</a:t>
            </a:r>
            <a:br>
              <a:rPr lang="ro-RO" sz="1200" baseline="0" dirty="0"/>
            </a:br>
            <a:r>
              <a:rPr lang="ro-RO" sz="1200" baseline="0" dirty="0"/>
              <a:t/>
            </a:r>
            <a:br>
              <a:rPr lang="ro-RO" sz="1200" baseline="0" dirty="0"/>
            </a:br>
            <a:r>
              <a:rPr lang="ro-RO" sz="1200" b="1" baseline="0" dirty="0"/>
              <a:t>def </a:t>
            </a:r>
            <a:r>
              <a:rPr lang="ro-RO" sz="1200" baseline="0" dirty="0"/>
              <a:t>f3():</a:t>
            </a:r>
            <a:br>
              <a:rPr lang="ro-RO" sz="1200" baseline="0" dirty="0"/>
            </a:br>
            <a:r>
              <a:rPr lang="ro-RO" sz="1200" baseline="0" dirty="0"/>
              <a:t>    </a:t>
            </a:r>
            <a:r>
              <a:rPr lang="ro-RO" sz="1200" b="1" baseline="0" dirty="0"/>
              <a:t>global </a:t>
            </a:r>
            <a:r>
              <a:rPr lang="ro-RO" sz="1200" baseline="0" dirty="0"/>
              <a:t>s</a:t>
            </a:r>
            <a:br>
              <a:rPr lang="ro-RO" sz="1200" baseline="0" dirty="0"/>
            </a:br>
            <a:r>
              <a:rPr lang="ro-RO" sz="1200" baseline="0" dirty="0"/>
              <a:t>    s = 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Надежда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любит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Магадан</a:t>
            </a:r>
            <a:r>
              <a:rPr lang="ro-RO" sz="1200" b="1" baseline="0" dirty="0"/>
              <a:t>. </a:t>
            </a:r>
            <a:r>
              <a:rPr lang="ro-RO" sz="1200" b="1" baseline="0" dirty="0" err="1"/>
              <a:t>Когда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её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там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нет</a:t>
            </a:r>
            <a:r>
              <a:rPr lang="ro-RO" sz="1200" b="1" baseline="0" dirty="0"/>
              <a:t>"</a:t>
            </a:r>
            <a:br>
              <a:rPr lang="ro-RO" sz="1200" b="1" baseline="0" dirty="0"/>
            </a:br>
            <a:r>
              <a:rPr lang="ro-RO" sz="1200" b="1" baseline="0" dirty="0"/>
              <a:t>    </a:t>
            </a:r>
            <a:r>
              <a:rPr lang="ro-RO" sz="1200" baseline="0" dirty="0"/>
              <a:t>print(s)</a:t>
            </a:r>
            <a:br>
              <a:rPr lang="ro-RO" sz="1200" baseline="0" dirty="0"/>
            </a:br>
            <a:r>
              <a:rPr lang="ro-RO" sz="1200" baseline="0" dirty="0"/>
              <a:t/>
            </a:r>
            <a:br>
              <a:rPr lang="ro-RO" sz="1200" baseline="0" dirty="0"/>
            </a:br>
            <a:r>
              <a:rPr lang="ro-RO" sz="1200" baseline="0" dirty="0"/>
              <a:t>s = 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Ольга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любит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Москву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летом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в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хорошую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погоду</a:t>
            </a:r>
            <a:r>
              <a:rPr lang="ro-RO" sz="1200" b="1" baseline="0" dirty="0"/>
              <a:t>"</a:t>
            </a:r>
            <a:br>
              <a:rPr lang="ro-RO" sz="1200" b="1" baseline="0" dirty="0"/>
            </a:br>
            <a:r>
              <a:rPr lang="ro-RO" sz="1200" baseline="0" dirty="0"/>
              <a:t>f1()</a:t>
            </a:r>
            <a:br>
              <a:rPr lang="ro-RO" sz="1200" baseline="0" dirty="0"/>
            </a:br>
            <a:r>
              <a:rPr lang="ro-RO" sz="1200" baseline="0" dirty="0"/>
              <a:t>f2()</a:t>
            </a:r>
            <a:br>
              <a:rPr lang="ro-RO" sz="1200" baseline="0" dirty="0"/>
            </a:br>
            <a:r>
              <a:rPr lang="ro-RO" sz="1200" baseline="0" dirty="0"/>
              <a:t>f3()</a:t>
            </a:r>
            <a:br>
              <a:rPr lang="ro-RO" sz="1200" baseline="0" dirty="0"/>
            </a:br>
            <a:r>
              <a:rPr lang="ro-RO" sz="1200" baseline="0" dirty="0"/>
              <a:t>f1()</a:t>
            </a:r>
            <a:endParaRPr lang="ru-RU" sz="1200" baseline="0" dirty="0"/>
          </a:p>
          <a:p>
            <a:endParaRPr lang="en-US" sz="1200" b="1" baseline="0" dirty="0"/>
          </a:p>
          <a:p>
            <a:pPr algn="ctr"/>
            <a:r>
              <a:rPr lang="ru-RU" sz="1400" b="1" baseline="0" dirty="0"/>
              <a:t>Результат</a:t>
            </a:r>
            <a:endParaRPr lang="ru-RU" sz="1200" b="1" baseline="0" dirty="0"/>
          </a:p>
          <a:p>
            <a:r>
              <a:rPr lang="ru-RU" sz="1200" baseline="0" dirty="0"/>
              <a:t>Ольга любит Москву летом в хорошую погоду</a:t>
            </a:r>
          </a:p>
          <a:p>
            <a:r>
              <a:rPr lang="ru-RU" sz="1200" baseline="0" dirty="0"/>
              <a:t>Вера любит Питер. Всегда</a:t>
            </a:r>
          </a:p>
          <a:p>
            <a:r>
              <a:rPr lang="ru-RU" sz="1200" baseline="0" dirty="0"/>
              <a:t>Надежда любит Магадан. Когда её там нет</a:t>
            </a:r>
          </a:p>
          <a:p>
            <a:r>
              <a:rPr lang="ru-RU" sz="1200" baseline="0" dirty="0"/>
              <a:t>Надежда любит Магадан. Когда её там нет </a:t>
            </a:r>
            <a:r>
              <a:rPr lang="ro-RO" sz="1200" baseline="0" dirty="0"/>
              <a:t/>
            </a:r>
            <a:br>
              <a:rPr lang="ro-RO" sz="1200" baseline="0" dirty="0"/>
            </a:br>
            <a:endParaRPr lang="nb-NO" sz="12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16016" y="1268760"/>
            <a:ext cx="3970784" cy="518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200" kern="0" baseline="0" dirty="0"/>
              <a:t>Переменные, определённые на уровне модуля, находятся в пространстве имен модуля, и видны во всех функциях под своими именами (пример — функция </a:t>
            </a:r>
            <a:r>
              <a:rPr lang="en-US" altLang="en-US" sz="1200" kern="0" baseline="0" dirty="0"/>
              <a:t>f1)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2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200" kern="0" baseline="0" dirty="0"/>
              <a:t>Внутри функции действует ещё и своё, более приоритетное, пространство имён. Если имена в пространстве имён функции и модуля совпадают, пространство имён функции имеет больший приоритет (пример — функция </a:t>
            </a:r>
            <a:r>
              <a:rPr lang="en-US" altLang="en-US" sz="1200" kern="0" baseline="0" dirty="0"/>
              <a:t>f2)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2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200" kern="0" baseline="0" dirty="0"/>
              <a:t>Следствие: изнутри функции читать переменные модуля можно, а менять — нельзя, т. к. при попытке присваивания тут же создаётся имя в более приоритетном внутреннем пространстве имён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2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200" kern="0" baseline="0" dirty="0"/>
              <a:t>Если нужно определить переменную на уровне модуля, которую можно менять из разных функций, её надо определить как </a:t>
            </a:r>
            <a:r>
              <a:rPr lang="en-US" altLang="en-US" sz="1200" kern="0" baseline="0" dirty="0"/>
              <a:t>global (</a:t>
            </a:r>
            <a:r>
              <a:rPr lang="ru-RU" altLang="en-US" sz="1200" kern="0" baseline="0" dirty="0"/>
              <a:t>пример — функция </a:t>
            </a:r>
            <a:r>
              <a:rPr lang="en-US" altLang="en-US" sz="1200" kern="0" baseline="0" dirty="0"/>
              <a:t>f3)</a:t>
            </a:r>
            <a:endParaRPr lang="ru-RU" altLang="en-US" sz="1200" kern="0" baseline="0" dirty="0"/>
          </a:p>
        </p:txBody>
      </p:sp>
    </p:spTree>
    <p:extLst>
      <p:ext uri="{BB962C8B-B14F-4D97-AF65-F5344CB8AC3E}">
        <p14:creationId xmlns:p14="http://schemas.microsoft.com/office/powerpoint/2010/main" val="10237268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Лирическое отступление: переменные глобальные, локальные и «нелокальные»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1268760"/>
            <a:ext cx="4320604" cy="51845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ru-RU" sz="1400" b="1" baseline="0" dirty="0"/>
              <a:t>Код</a:t>
            </a:r>
            <a:endParaRPr lang="ru-RU" sz="1200" b="1" baseline="0" dirty="0"/>
          </a:p>
          <a:p>
            <a:r>
              <a:rPr lang="ro-RO" sz="1200" b="1" baseline="0" dirty="0"/>
              <a:t>def </a:t>
            </a:r>
            <a:r>
              <a:rPr lang="ro-RO" sz="1200" baseline="0" dirty="0"/>
              <a:t>f():</a:t>
            </a:r>
            <a:br>
              <a:rPr lang="ro-RO" sz="1200" baseline="0" dirty="0"/>
            </a:br>
            <a:r>
              <a:rPr lang="ro-RO" sz="1200" baseline="0" dirty="0"/>
              <a:t>    x = 42</a:t>
            </a:r>
            <a:br>
              <a:rPr lang="ro-RO" sz="1200" baseline="0" dirty="0"/>
            </a:br>
            <a:r>
              <a:rPr lang="ro-RO" sz="1200" baseline="0" dirty="0"/>
              <a:t/>
            </a:r>
            <a:br>
              <a:rPr lang="ro-RO" sz="1200" baseline="0" dirty="0"/>
            </a:br>
            <a:r>
              <a:rPr lang="ro-RO" sz="1200" baseline="0" dirty="0"/>
              <a:t>    </a:t>
            </a:r>
            <a:r>
              <a:rPr lang="ro-RO" sz="1200" b="1" baseline="0" dirty="0"/>
              <a:t>def </a:t>
            </a:r>
            <a:r>
              <a:rPr lang="ro-RO" sz="1200" baseline="0" dirty="0"/>
              <a:t>g():</a:t>
            </a:r>
            <a:br>
              <a:rPr lang="ro-RO" sz="1200" baseline="0" dirty="0"/>
            </a:br>
            <a:r>
              <a:rPr lang="ro-RO" sz="1200" baseline="0" dirty="0"/>
              <a:t>        </a:t>
            </a:r>
            <a:r>
              <a:rPr lang="ro-RO" sz="1200" b="1" baseline="0" dirty="0" err="1"/>
              <a:t>nonlocal</a:t>
            </a:r>
            <a:r>
              <a:rPr lang="ro-RO" sz="1200" b="1" baseline="0" dirty="0"/>
              <a:t> </a:t>
            </a:r>
            <a:r>
              <a:rPr lang="ro-RO" sz="1200" baseline="0" dirty="0"/>
              <a:t>x</a:t>
            </a:r>
            <a:br>
              <a:rPr lang="ro-RO" sz="1200" baseline="0" dirty="0"/>
            </a:br>
            <a:r>
              <a:rPr lang="ro-RO" sz="1200" baseline="0" dirty="0"/>
              <a:t>        x = 43</a:t>
            </a:r>
            <a:br>
              <a:rPr lang="ro-RO" sz="1200" baseline="0" dirty="0"/>
            </a:br>
            <a:r>
              <a:rPr lang="ro-RO" sz="1200" baseline="0" dirty="0"/>
              <a:t/>
            </a:r>
            <a:br>
              <a:rPr lang="ro-RO" sz="1200" baseline="0" dirty="0"/>
            </a:br>
            <a:r>
              <a:rPr lang="ro-RO" sz="1200" baseline="0" dirty="0"/>
              <a:t>    print(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Перед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вызовом</a:t>
            </a:r>
            <a:r>
              <a:rPr lang="ro-RO" sz="1200" b="1" baseline="0" dirty="0"/>
              <a:t> g: %d" </a:t>
            </a:r>
            <a:r>
              <a:rPr lang="ro-RO" sz="1200" baseline="0" dirty="0"/>
              <a:t>% x)</a:t>
            </a:r>
            <a:br>
              <a:rPr lang="ro-RO" sz="1200" baseline="0" dirty="0"/>
            </a:br>
            <a:r>
              <a:rPr lang="ro-RO" sz="1200" baseline="0" dirty="0"/>
              <a:t>    print(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Вызываем</a:t>
            </a:r>
            <a:r>
              <a:rPr lang="ro-RO" sz="1200" b="1" baseline="0" dirty="0"/>
              <a:t> g"</a:t>
            </a:r>
            <a:r>
              <a:rPr lang="ro-RO" sz="1200" baseline="0" dirty="0"/>
              <a:t>)</a:t>
            </a:r>
            <a:br>
              <a:rPr lang="ro-RO" sz="1200" baseline="0" dirty="0"/>
            </a:br>
            <a:r>
              <a:rPr lang="ro-RO" sz="1200" baseline="0" dirty="0"/>
              <a:t>    g()</a:t>
            </a:r>
            <a:br>
              <a:rPr lang="ro-RO" sz="1200" baseline="0" dirty="0"/>
            </a:br>
            <a:r>
              <a:rPr lang="ro-RO" sz="1200" baseline="0" dirty="0"/>
              <a:t>    print(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После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вызова</a:t>
            </a:r>
            <a:r>
              <a:rPr lang="ro-RO" sz="1200" b="1" baseline="0" dirty="0"/>
              <a:t> g: %d" </a:t>
            </a:r>
            <a:r>
              <a:rPr lang="ro-RO" sz="1200" baseline="0" dirty="0"/>
              <a:t>% x)</a:t>
            </a:r>
            <a:br>
              <a:rPr lang="ro-RO" sz="1200" baseline="0" dirty="0"/>
            </a:br>
            <a:r>
              <a:rPr lang="ro-RO" sz="1200" baseline="0" dirty="0"/>
              <a:t/>
            </a:r>
            <a:br>
              <a:rPr lang="ro-RO" sz="1200" baseline="0" dirty="0"/>
            </a:br>
            <a:r>
              <a:rPr lang="ro-RO" sz="1200" baseline="0" dirty="0"/>
              <a:t>x = 3</a:t>
            </a:r>
            <a:br>
              <a:rPr lang="ro-RO" sz="1200" baseline="0" dirty="0"/>
            </a:br>
            <a:r>
              <a:rPr lang="ro-RO" sz="1200" baseline="0" dirty="0"/>
              <a:t>f()</a:t>
            </a:r>
            <a:br>
              <a:rPr lang="ro-RO" sz="1200" baseline="0" dirty="0"/>
            </a:br>
            <a:r>
              <a:rPr lang="ro-RO" sz="1200" baseline="0" dirty="0"/>
              <a:t>print(</a:t>
            </a:r>
            <a:r>
              <a:rPr lang="ro-RO" sz="1200" b="1" baseline="0" dirty="0"/>
              <a:t>"x </a:t>
            </a:r>
            <a:r>
              <a:rPr lang="ro-RO" sz="1200" b="1" baseline="0" dirty="0" err="1"/>
              <a:t>в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основном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модуле</a:t>
            </a:r>
            <a:r>
              <a:rPr lang="ro-RO" sz="1200" b="1" baseline="0" dirty="0"/>
              <a:t>: %d" </a:t>
            </a:r>
            <a:r>
              <a:rPr lang="ro-RO" sz="1200" baseline="0" dirty="0"/>
              <a:t>% x)</a:t>
            </a:r>
            <a:br>
              <a:rPr lang="ro-RO" sz="1200" baseline="0" dirty="0"/>
            </a:br>
            <a:endParaRPr lang="en-US" sz="1200" b="1" baseline="0" dirty="0"/>
          </a:p>
          <a:p>
            <a:pPr algn="ctr"/>
            <a:r>
              <a:rPr lang="ru-RU" sz="1400" b="1" baseline="0" dirty="0"/>
              <a:t>Результат</a:t>
            </a:r>
          </a:p>
          <a:p>
            <a:r>
              <a:rPr lang="ru-RU" sz="1200" baseline="0" dirty="0"/>
              <a:t>Перед вызовом </a:t>
            </a:r>
            <a:r>
              <a:rPr lang="ru-RU" sz="1200" baseline="0" dirty="0" err="1"/>
              <a:t>g</a:t>
            </a:r>
            <a:r>
              <a:rPr lang="ru-RU" sz="1200" baseline="0" dirty="0"/>
              <a:t>: 42</a:t>
            </a:r>
            <a:endParaRPr lang="en-US" sz="1200" baseline="0" dirty="0"/>
          </a:p>
          <a:p>
            <a:r>
              <a:rPr lang="ru-RU" sz="1200" baseline="0" dirty="0"/>
              <a:t>Вызываем </a:t>
            </a:r>
            <a:r>
              <a:rPr lang="ru-RU" sz="1200" baseline="0" dirty="0" err="1"/>
              <a:t>g</a:t>
            </a:r>
            <a:endParaRPr lang="en-US" sz="1200" baseline="0" dirty="0"/>
          </a:p>
          <a:p>
            <a:r>
              <a:rPr lang="ru-RU" sz="1200" baseline="0" dirty="0"/>
              <a:t>После вызова </a:t>
            </a:r>
            <a:r>
              <a:rPr lang="ru-RU" sz="1200" baseline="0" dirty="0" err="1"/>
              <a:t>g</a:t>
            </a:r>
            <a:r>
              <a:rPr lang="ru-RU" sz="1200" baseline="0" dirty="0"/>
              <a:t>: 43</a:t>
            </a:r>
            <a:endParaRPr lang="en-US" sz="1200" baseline="0" dirty="0"/>
          </a:p>
          <a:p>
            <a:r>
              <a:rPr lang="ru-RU" sz="1200" baseline="0" dirty="0" err="1"/>
              <a:t>x</a:t>
            </a:r>
            <a:r>
              <a:rPr lang="ru-RU" sz="1200" baseline="0" dirty="0"/>
              <a:t> в основном модуле: 3</a:t>
            </a:r>
            <a:endParaRPr lang="nb-NO" sz="12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16016" y="1268760"/>
            <a:ext cx="3970784" cy="518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600" kern="0" baseline="0" dirty="0"/>
              <a:t>Python </a:t>
            </a:r>
            <a:r>
              <a:rPr lang="ru-RU" altLang="en-US" sz="1600" kern="0" baseline="0" dirty="0"/>
              <a:t>допускает вложенные функции</a:t>
            </a:r>
            <a:endParaRPr lang="en-US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kern="0" baseline="0" dirty="0"/>
              <a:t>В примере функция </a:t>
            </a:r>
            <a:r>
              <a:rPr lang="en-US" altLang="en-US" sz="1600" kern="0" baseline="0" dirty="0"/>
              <a:t>g </a:t>
            </a:r>
            <a:r>
              <a:rPr lang="ru-RU" altLang="en-US" sz="1600" kern="0" baseline="0" dirty="0"/>
              <a:t>вложена в функцию </a:t>
            </a:r>
            <a:r>
              <a:rPr lang="en-US" altLang="en-US" sz="1600" kern="0" baseline="0" dirty="0"/>
              <a:t>f</a:t>
            </a:r>
            <a:endParaRPr lang="ru-RU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kern="0" baseline="0" dirty="0"/>
              <a:t>Зарезервированное слово</a:t>
            </a:r>
            <a:r>
              <a:rPr lang="en-US" altLang="en-US" sz="1600" kern="0" baseline="0" dirty="0"/>
              <a:t> nonlocal</a:t>
            </a:r>
            <a:r>
              <a:rPr lang="ru-RU" altLang="en-US" sz="1600" kern="0" baseline="0" dirty="0"/>
              <a:t> (появилось в </a:t>
            </a:r>
            <a:r>
              <a:rPr lang="en-US" altLang="en-US" sz="1600" kern="0" baseline="0" dirty="0"/>
              <a:t>Python 3) </a:t>
            </a:r>
            <a:r>
              <a:rPr lang="ru-RU" altLang="en-US" sz="1600" kern="0" baseline="0" dirty="0"/>
              <a:t>— определяет переменную как находящуюся в пространстве имён «внешней» функции и доступную для модификации</a:t>
            </a:r>
            <a:endParaRPr lang="en-US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kern="0" baseline="0" dirty="0"/>
              <a:t>Логика работы в точности соответствует </a:t>
            </a:r>
            <a:r>
              <a:rPr lang="en-US" altLang="en-US" sz="1600" kern="0" baseline="0" dirty="0"/>
              <a:t>global </a:t>
            </a:r>
            <a:r>
              <a:rPr lang="ru-RU" altLang="en-US" sz="1600" kern="0" baseline="0" dirty="0"/>
              <a:t>для переменных пространства имён уровня модуля</a:t>
            </a:r>
            <a:endParaRPr lang="en-US" altLang="en-US" sz="1600" kern="0" baseline="0" dirty="0"/>
          </a:p>
        </p:txBody>
      </p:sp>
    </p:spTree>
    <p:extLst>
      <p:ext uri="{BB962C8B-B14F-4D97-AF65-F5344CB8AC3E}">
        <p14:creationId xmlns:p14="http://schemas.microsoft.com/office/powerpoint/2010/main" val="20314465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Модель </a:t>
            </a:r>
            <a:r>
              <a:rPr lang="en-US" altLang="en-US" dirty="0"/>
              <a:t>OSI </a:t>
            </a:r>
            <a:r>
              <a:rPr lang="ru-RU" altLang="en-US" dirty="0"/>
              <a:t>и </a:t>
            </a:r>
            <a:r>
              <a:rPr lang="en-US" altLang="en-US" dirty="0"/>
              <a:t>TCP/IP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683250"/>
              </p:ext>
            </p:extLst>
          </p:nvPr>
        </p:nvGraphicFramePr>
        <p:xfrm>
          <a:off x="457200" y="1196975"/>
          <a:ext cx="8229600" cy="4028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Уровень</a:t>
                      </a:r>
                      <a:r>
                        <a:rPr lang="en-US" sz="2400" dirty="0"/>
                        <a:t> 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Уровень </a:t>
                      </a:r>
                      <a:r>
                        <a:rPr lang="en-US" sz="2400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Протоколы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Application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Internet 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SMTP, HTTP,</a:t>
                      </a:r>
                      <a:r>
                        <a:rPr lang="en-US" sz="2400" baseline="0" dirty="0"/>
                        <a:t> 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Presentation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Session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SSL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Transport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TCP,</a:t>
                      </a:r>
                      <a:r>
                        <a:rPr lang="en-US" sz="2400" baseline="0" dirty="0"/>
                        <a:t> UDP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Transport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IP, IPv6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link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ARP, RARP,</a:t>
                      </a:r>
                      <a:r>
                        <a:rPr lang="en-US" sz="2400" baseline="0" dirty="0"/>
                        <a:t> NDP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Physical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2722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31763"/>
            <a:ext cx="7848996" cy="720725"/>
          </a:xfrm>
        </p:spPr>
        <p:txBody>
          <a:bodyPr/>
          <a:lstStyle/>
          <a:p>
            <a:pPr eaLnBrk="1" hangingPunct="1"/>
            <a:r>
              <a:rPr lang="ru-RU" altLang="en-US" dirty="0"/>
              <a:t>Обмен по сети — модель «клиент-сервер»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B9660-C747-A642-88E0-5432CE27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700808"/>
            <a:ext cx="3890411" cy="259228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CADCB2C-D4D1-2441-9DFD-1C200B01E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42" y="1268760"/>
            <a:ext cx="5128138" cy="372864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ru-RU" sz="1200" b="1" baseline="0" dirty="0"/>
              <a:t>Взаимодействие по </a:t>
            </a:r>
            <a:r>
              <a:rPr lang="en-US" sz="1200" b="1" baseline="0" dirty="0"/>
              <a:t>TCP</a:t>
            </a:r>
            <a:r>
              <a:rPr lang="ru-RU" sz="1200" b="1" baseline="0" dirty="0"/>
              <a:t> (транспортный уровень)</a:t>
            </a:r>
            <a:endParaRPr lang="en-US" sz="1200" b="1" baseline="0" dirty="0"/>
          </a:p>
          <a:p>
            <a:endParaRPr lang="en-US" sz="1200" b="1" baseline="0" dirty="0"/>
          </a:p>
          <a:p>
            <a:r>
              <a:rPr lang="en-US" sz="1200" b="1" baseline="0" dirty="0"/>
              <a:t>import </a:t>
            </a:r>
            <a:r>
              <a:rPr lang="en-US" sz="1200" baseline="0" dirty="0"/>
              <a:t>socket</a:t>
            </a:r>
            <a:br>
              <a:rPr lang="en-US" sz="1200" baseline="0" dirty="0"/>
            </a:b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aseline="0" dirty="0"/>
              <a:t># </a:t>
            </a:r>
            <a:r>
              <a:rPr lang="ru-RU" sz="1200" baseline="0" dirty="0"/>
              <a:t>Клиент</a:t>
            </a:r>
            <a:r>
              <a:rPr lang="en-US" sz="1200" baseline="0" dirty="0"/>
              <a:t>:</a:t>
            </a:r>
            <a:br>
              <a:rPr lang="en-US" sz="1200" baseline="0" dirty="0"/>
            </a:br>
            <a:r>
              <a:rPr lang="en-US" sz="1200" baseline="0" dirty="0" err="1"/>
              <a:t>clientsocket</a:t>
            </a:r>
            <a:r>
              <a:rPr lang="en-US" sz="1200" baseline="0" dirty="0"/>
              <a:t> = </a:t>
            </a:r>
            <a:r>
              <a:rPr lang="en-US" sz="1200" baseline="0" dirty="0" err="1"/>
              <a:t>socket.socket</a:t>
            </a:r>
            <a:r>
              <a:rPr lang="en-US" sz="1200" baseline="0" dirty="0"/>
              <a:t>(</a:t>
            </a:r>
            <a:r>
              <a:rPr lang="en-US" sz="1200" baseline="0" dirty="0" err="1"/>
              <a:t>socket.AF_INET</a:t>
            </a:r>
            <a:r>
              <a:rPr lang="en-US" sz="1200" baseline="0" dirty="0"/>
              <a:t>, </a:t>
            </a:r>
            <a:r>
              <a:rPr lang="en-US" sz="1200" baseline="0" dirty="0" err="1"/>
              <a:t>socket.SOCK_STREAM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 err="1"/>
              <a:t>clientsocket.connect</a:t>
            </a:r>
            <a:r>
              <a:rPr lang="en-US" sz="1200" baseline="0" dirty="0"/>
              <a:t>(("</a:t>
            </a:r>
            <a:r>
              <a:rPr lang="en-US" sz="1200" b="1" baseline="0" dirty="0" err="1"/>
              <a:t>site.domain</a:t>
            </a:r>
            <a:r>
              <a:rPr lang="en-US" sz="1200" b="1" baseline="0" dirty="0"/>
              <a:t>"</a:t>
            </a:r>
            <a:r>
              <a:rPr lang="en-US" sz="1200" baseline="0" dirty="0"/>
              <a:t>, 8089))</a:t>
            </a:r>
            <a:br>
              <a:rPr lang="en-US" sz="1200" baseline="0" dirty="0"/>
            </a:br>
            <a:r>
              <a:rPr lang="en-US" sz="1200" baseline="0" dirty="0" err="1"/>
              <a:t>clientsocket.send</a:t>
            </a:r>
            <a:r>
              <a:rPr lang="en-US" sz="1200" baseline="0" dirty="0"/>
              <a:t>(</a:t>
            </a:r>
            <a:r>
              <a:rPr lang="en-US" sz="1200" b="1" baseline="0" dirty="0"/>
              <a:t>'Hello\</a:t>
            </a:r>
            <a:r>
              <a:rPr lang="en-US" sz="1200" b="1" baseline="0" dirty="0" err="1"/>
              <a:t>n'</a:t>
            </a:r>
            <a:r>
              <a:rPr lang="en-US" sz="1200" baseline="0" dirty="0" err="1"/>
              <a:t>.encode</a:t>
            </a:r>
            <a:r>
              <a:rPr lang="en-US" sz="1200" baseline="0" dirty="0"/>
              <a:t>())</a:t>
            </a:r>
            <a:br>
              <a:rPr lang="en-US" sz="1200" baseline="0" dirty="0"/>
            </a:b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aseline="0" dirty="0"/>
              <a:t>#</a:t>
            </a:r>
            <a:r>
              <a:rPr lang="ru-RU" sz="1200" baseline="0" dirty="0"/>
              <a:t>Сервер</a:t>
            </a: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aseline="0" dirty="0" err="1"/>
              <a:t>serversocket</a:t>
            </a:r>
            <a:r>
              <a:rPr lang="en-US" sz="1200" baseline="0" dirty="0"/>
              <a:t> = </a:t>
            </a:r>
            <a:r>
              <a:rPr lang="en-US" sz="1200" baseline="0" dirty="0" err="1"/>
              <a:t>socket.socket</a:t>
            </a:r>
            <a:r>
              <a:rPr lang="en-US" sz="1200" baseline="0" dirty="0"/>
              <a:t>(</a:t>
            </a:r>
            <a:r>
              <a:rPr lang="en-US" sz="1200" baseline="0" dirty="0" err="1"/>
              <a:t>socket.AF_INET</a:t>
            </a:r>
            <a:r>
              <a:rPr lang="en-US" sz="1200" baseline="0" dirty="0"/>
              <a:t>, </a:t>
            </a:r>
            <a:r>
              <a:rPr lang="en-US" sz="1200" baseline="0" dirty="0" err="1"/>
              <a:t>socket.SOCK_STREAM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 err="1"/>
              <a:t>serversocket.bind</a:t>
            </a:r>
            <a:r>
              <a:rPr lang="en-US" sz="1200" baseline="0" dirty="0"/>
              <a:t>((</a:t>
            </a:r>
            <a:r>
              <a:rPr lang="en-US" sz="1200" b="1" baseline="0" dirty="0"/>
              <a:t>'localhost'</a:t>
            </a:r>
            <a:r>
              <a:rPr lang="en-US" sz="1200" baseline="0" dirty="0"/>
              <a:t>, 8089))</a:t>
            </a:r>
            <a:br>
              <a:rPr lang="en-US" sz="1200" baseline="0" dirty="0"/>
            </a:br>
            <a:r>
              <a:rPr lang="en-US" sz="1200" baseline="0" dirty="0" err="1"/>
              <a:t>serversocket.listen</a:t>
            </a:r>
            <a:r>
              <a:rPr lang="en-US" sz="1200" baseline="0" dirty="0"/>
              <a:t>(1)  </a:t>
            </a:r>
            <a:r>
              <a:rPr lang="en-US" sz="1200" i="1" baseline="0" dirty="0"/>
              <a:t># become a server socket, maximum 1 connection</a:t>
            </a:r>
            <a:endParaRPr lang="en-US" sz="1200" baseline="0" dirty="0"/>
          </a:p>
          <a:p>
            <a:r>
              <a:rPr lang="en-US" sz="1200" baseline="0" dirty="0"/>
              <a:t>connection = </a:t>
            </a:r>
            <a:r>
              <a:rPr lang="en-US" sz="1200" baseline="0" dirty="0" err="1"/>
              <a:t>serversocket.accept</a:t>
            </a:r>
            <a:r>
              <a:rPr lang="en-US" sz="1200" baseline="0" dirty="0"/>
              <a:t>()</a:t>
            </a:r>
            <a:br>
              <a:rPr lang="en-US" sz="1200" baseline="0" dirty="0"/>
            </a:br>
            <a:r>
              <a:rPr lang="en-US" sz="1200" baseline="0" dirty="0" err="1"/>
              <a:t>buf</a:t>
            </a:r>
            <a:r>
              <a:rPr lang="en-US" sz="1200" baseline="0" dirty="0"/>
              <a:t> = </a:t>
            </a:r>
            <a:r>
              <a:rPr lang="en-US" sz="1200" baseline="0" dirty="0" err="1"/>
              <a:t>connection.recv</a:t>
            </a:r>
            <a:r>
              <a:rPr lang="en-US" sz="1200" baseline="0" dirty="0"/>
              <a:t>(64)</a:t>
            </a:r>
            <a:br>
              <a:rPr lang="en-US" sz="1200" baseline="0" dirty="0"/>
            </a:br>
            <a:r>
              <a:rPr lang="en-US" sz="1200" baseline="0" dirty="0"/>
              <a:t>print(</a:t>
            </a:r>
            <a:r>
              <a:rPr lang="en-US" sz="1200" b="1" baseline="0" dirty="0"/>
              <a:t>"Server received:"</a:t>
            </a:r>
            <a:r>
              <a:rPr lang="en-US" sz="1200" baseline="0" dirty="0"/>
              <a:t>, </a:t>
            </a:r>
            <a:r>
              <a:rPr lang="en-US" sz="1200" baseline="0" dirty="0" err="1"/>
              <a:t>buf.decode</a:t>
            </a:r>
            <a:r>
              <a:rPr lang="en-US" sz="1200" baseline="0" dirty="0"/>
              <a:t>())</a:t>
            </a:r>
            <a:br>
              <a:rPr lang="en-US" sz="1200" baseline="0" dirty="0"/>
            </a:br>
            <a:endParaRPr lang="en-US" sz="1200" b="1" baseline="0" dirty="0"/>
          </a:p>
        </p:txBody>
      </p:sp>
    </p:spTree>
    <p:extLst>
      <p:ext uri="{BB962C8B-B14F-4D97-AF65-F5344CB8AC3E}">
        <p14:creationId xmlns:p14="http://schemas.microsoft.com/office/powerpoint/2010/main" val="36492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Python — </a:t>
            </a:r>
            <a:r>
              <a:rPr lang="ru-RU" altLang="en-US" dirty="0"/>
              <a:t>интерпретатор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5770984" cy="5256213"/>
          </a:xfrm>
        </p:spPr>
        <p:txBody>
          <a:bodyPr/>
          <a:lstStyle/>
          <a:p>
            <a:pPr eaLnBrk="1" hangingPunct="1"/>
            <a:r>
              <a:rPr lang="en-US" altLang="en-US" sz="1500" dirty="0"/>
              <a:t>Python:</a:t>
            </a: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продукт с открытым исходным кодом;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существует под все распространенные платформы (и разработчики приложили большие усилия для обеспечения совместимости);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работает в «интерактивном» или в «пакетном» режиме</a:t>
            </a:r>
            <a:r>
              <a:rPr lang="en-US" altLang="en-US" sz="1500" dirty="0"/>
              <a:t> (</a:t>
            </a:r>
            <a:r>
              <a:rPr lang="ru-RU" altLang="en-US" sz="1500" dirty="0"/>
              <a:t>есть ещё </a:t>
            </a:r>
            <a:r>
              <a:rPr lang="en-US" altLang="en-US" sz="1500" dirty="0" err="1"/>
              <a:t>IPython</a:t>
            </a:r>
            <a:r>
              <a:rPr lang="en-US" altLang="en-US" sz="1500" dirty="0"/>
              <a:t>, </a:t>
            </a:r>
            <a:r>
              <a:rPr lang="ru-RU" altLang="en-US" sz="1500" dirty="0"/>
              <a:t>из которого вырос проект </a:t>
            </a:r>
            <a:r>
              <a:rPr lang="en-US" altLang="en-US" sz="1500" dirty="0" err="1"/>
              <a:t>Jupyter</a:t>
            </a:r>
            <a:r>
              <a:rPr lang="en-US" altLang="en-US" sz="1500" dirty="0"/>
              <a:t>)</a:t>
            </a: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может распространяться вместе с программой в виде единого исполняемого файла («</a:t>
            </a:r>
            <a:r>
              <a:rPr lang="ru-RU" altLang="en-US" sz="1500" dirty="0" err="1"/>
              <a:t>бандла</a:t>
            </a:r>
            <a:r>
              <a:rPr lang="ru-RU" altLang="en-US" sz="1500" dirty="0"/>
              <a:t>», «</a:t>
            </a:r>
            <a:r>
              <a:rPr lang="en-US" altLang="en-US" sz="1500" dirty="0"/>
              <a:t>frozen binary</a:t>
            </a:r>
            <a:r>
              <a:rPr lang="ru-RU" altLang="en-US" sz="1500" dirty="0"/>
              <a:t>»);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часто включается во встроенное ПО (</a:t>
            </a:r>
            <a:r>
              <a:rPr lang="en-US" altLang="en-US" sz="1500" dirty="0"/>
              <a:t>Cisco Nexus </a:t>
            </a:r>
            <a:r>
              <a:rPr lang="ru-RU" altLang="en-US" sz="1500" dirty="0"/>
              <a:t>как пример);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допускает подключение модулей и библиотек, написанных на других языках (интерпретируемых и компилируемых), работает «цементом», связывающим разные компоненты ПО.</a:t>
            </a:r>
          </a:p>
          <a:p>
            <a:pPr eaLnBrk="1" hangingPunct="1"/>
            <a:endParaRPr lang="ru-RU" altLang="en-US" sz="1500" dirty="0"/>
          </a:p>
          <a:p>
            <a:pPr eaLnBrk="1" hangingPunct="1"/>
            <a:endParaRPr lang="ru-RU" altLang="en-US" sz="1500" dirty="0"/>
          </a:p>
        </p:txBody>
      </p:sp>
      <p:pic>
        <p:nvPicPr>
          <p:cNvPr id="1026" name="Picture 2" descr="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20" y="1176097"/>
            <a:ext cx="2713676" cy="48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724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Форматы обмена</a:t>
            </a: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/>
              <a:t>Двоичные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/>
              <a:t>Низкие накладные расходы — высокая скорость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/>
              <a:t>Простота программирования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/>
              <a:t>Проще восстановление при стандартных ошибках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/>
              <a:t>Для программирования требуют сведений, в каком месте находятся какие именно данные, и в каком формате (так называемая «схема данных»)</a:t>
            </a:r>
          </a:p>
          <a:p>
            <a:endParaRPr lang="ru-RU" sz="2000" dirty="0"/>
          </a:p>
          <a:p>
            <a:r>
              <a:rPr lang="ru-RU" sz="2000" dirty="0"/>
              <a:t>Текстовые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/>
              <a:t>Не зависят от архитектуры (</a:t>
            </a:r>
            <a:r>
              <a:rPr lang="en-US" sz="2000" dirty="0"/>
              <a:t>big endian/little endian, </a:t>
            </a:r>
            <a:r>
              <a:rPr lang="ru-RU" sz="2000" dirty="0"/>
              <a:t>разные кодировки и т. п.)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/>
              <a:t>Могут быть прочитаны человеком без специальных средств — проще диагностика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/>
              <a:t>В большинстве случаев — содержат в себе и схему данных, и сами данные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51089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Текстовые форматы — </a:t>
            </a:r>
            <a:r>
              <a:rPr lang="en-US" altLang="en-US" dirty="0"/>
              <a:t>XML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4834880" cy="5040337"/>
          </a:xfrm>
        </p:spPr>
        <p:txBody>
          <a:bodyPr/>
          <a:lstStyle/>
          <a:p>
            <a:r>
              <a:rPr lang="en-US" sz="1800" dirty="0"/>
              <a:t>XML (Extensible Markup Language)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Разметка угловыми скобками и тегами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У тегов есть атрибуты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«</a:t>
            </a:r>
            <a:r>
              <a:rPr lang="ru-RU" sz="1800" dirty="0" err="1"/>
              <a:t>Супермножество</a:t>
            </a:r>
            <a:r>
              <a:rPr lang="ru-RU" sz="1800" dirty="0"/>
              <a:t>» </a:t>
            </a:r>
            <a:r>
              <a:rPr lang="en-US" sz="1800" dirty="0"/>
              <a:t>HTML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Расширяется добавлением тегов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Передаётся по </a:t>
            </a:r>
            <a:r>
              <a:rPr lang="en-US" sz="1800" dirty="0"/>
              <a:t>HTTP(s)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Есть библиотеки преобразования </a:t>
            </a:r>
            <a:r>
              <a:rPr lang="en-US" sz="1800" dirty="0"/>
              <a:t>XML </a:t>
            </a:r>
            <a:r>
              <a:rPr lang="ru-RU" sz="1800" dirty="0"/>
              <a:t>в структуры </a:t>
            </a:r>
            <a:r>
              <a:rPr lang="en-US" sz="1800" dirty="0"/>
              <a:t>Python </a:t>
            </a:r>
            <a:r>
              <a:rPr lang="ru-RU" sz="1800" dirty="0"/>
              <a:t>и обратно (</a:t>
            </a:r>
            <a:r>
              <a:rPr lang="en-US" sz="1800" dirty="0" err="1"/>
              <a:t>lxml</a:t>
            </a:r>
            <a:r>
              <a:rPr lang="en-US" sz="1800" dirty="0"/>
              <a:t> — </a:t>
            </a:r>
            <a:r>
              <a:rPr lang="ru-RU" sz="1800" dirty="0"/>
              <a:t>одна из самых известных)</a:t>
            </a:r>
            <a:endParaRPr 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76552" y="1212850"/>
            <a:ext cx="3457748" cy="30241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1400" baseline="0" dirty="0"/>
              <a:t>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="#069"&gt;&lt;person&gt;&lt;/font&gt;      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</a:t>
            </a:r>
            <a:r>
              <a:rPr lang="nb-NO" sz="1400" baseline="0" dirty="0" err="1"/>
              <a:t>firstname</a:t>
            </a:r>
            <a:r>
              <a:rPr lang="nb-NO" sz="1400" baseline="0" dirty="0"/>
              <a:t>&gt;&lt;/font&gt;</a:t>
            </a:r>
            <a:r>
              <a:rPr lang="nb-NO" sz="1400" baseline="0" dirty="0" err="1"/>
              <a:t>Subbu</a:t>
            </a:r>
            <a:r>
              <a:rPr lang="nb-NO" sz="1400" baseline="0" dirty="0"/>
              <a:t>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="#069"&gt;&lt;/</a:t>
            </a:r>
            <a:r>
              <a:rPr lang="nb-NO" sz="1400" baseline="0" dirty="0" err="1"/>
              <a:t>firstname</a:t>
            </a:r>
            <a:r>
              <a:rPr lang="nb-NO" sz="1400" baseline="0" dirty="0"/>
              <a:t>&gt;&lt;/font&gt;      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</a:t>
            </a:r>
            <a:r>
              <a:rPr lang="nb-NO" sz="1400" baseline="0" dirty="0" err="1"/>
              <a:t>lastname</a:t>
            </a:r>
            <a:r>
              <a:rPr lang="nb-NO" sz="1400" baseline="0" dirty="0"/>
              <a:t>&gt;&lt;/font&gt;</a:t>
            </a:r>
            <a:r>
              <a:rPr lang="nb-NO" sz="1400" baseline="0" dirty="0" err="1"/>
              <a:t>Allamaraju</a:t>
            </a:r>
            <a:r>
              <a:rPr lang="nb-NO" sz="1400" baseline="0" dirty="0"/>
              <a:t>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="#069"&gt;&lt;/</a:t>
            </a:r>
            <a:r>
              <a:rPr lang="nb-NO" sz="1400" baseline="0" dirty="0" err="1"/>
              <a:t>lastname</a:t>
            </a:r>
            <a:r>
              <a:rPr lang="nb-NO" sz="1400" baseline="0" dirty="0"/>
              <a:t>&gt;&lt;/font&gt;   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="#069"&gt;&lt;/person&gt;&lt;/font&gt;</a:t>
            </a:r>
          </a:p>
        </p:txBody>
      </p:sp>
    </p:spTree>
    <p:extLst>
      <p:ext uri="{BB962C8B-B14F-4D97-AF65-F5344CB8AC3E}">
        <p14:creationId xmlns:p14="http://schemas.microsoft.com/office/powerpoint/2010/main" val="1580335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Текстовые форматы — </a:t>
            </a:r>
            <a:r>
              <a:rPr lang="en-US" altLang="en-US" dirty="0"/>
              <a:t>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4834880" cy="5040337"/>
          </a:xfrm>
        </p:spPr>
        <p:txBody>
          <a:bodyPr/>
          <a:lstStyle/>
          <a:p>
            <a:r>
              <a:rPr lang="en-US" sz="1800" dirty="0"/>
              <a:t>JSON (JavaScript Object Notation)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Разметка круглыми, фигурными и квадратными скобками (в точности как кортежи, словари и списки в </a:t>
            </a:r>
            <a:r>
              <a:rPr lang="en-US" sz="1800" dirty="0"/>
              <a:t>Python)</a:t>
            </a:r>
            <a:endParaRPr lang="ru-RU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Расширяется добавлением произвольных ключей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Ниже накладные расходы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Считается, что более читаемый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Передаётся по </a:t>
            </a:r>
            <a:r>
              <a:rPr lang="en-US" sz="1800" dirty="0"/>
              <a:t>HTTP(s)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Все нужные библиотеки тоже есть</a:t>
            </a:r>
            <a:endParaRPr 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76552" y="1212850"/>
            <a:ext cx="3457748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{</a:t>
            </a:r>
          </a:p>
          <a:p>
            <a:r>
              <a:rPr lang="en-US" sz="1400" baseline="0" dirty="0"/>
              <a:t>    shop:[</a:t>
            </a:r>
          </a:p>
          <a:p>
            <a:r>
              <a:rPr lang="en-US" sz="1400" baseline="0" dirty="0"/>
              <a:t>    {</a:t>
            </a:r>
          </a:p>
          <a:p>
            <a:r>
              <a:rPr lang="en-US" sz="1400" baseline="0" dirty="0"/>
              <a:t>        name:"</a:t>
            </a:r>
            <a:r>
              <a:rPr lang="ru-RU" sz="1400" baseline="0" dirty="0"/>
              <a:t>Хлеб белый</a:t>
            </a:r>
            <a:r>
              <a:rPr lang="en-US" sz="1400" baseline="0" dirty="0"/>
              <a:t>",</a:t>
            </a:r>
          </a:p>
          <a:p>
            <a:r>
              <a:rPr lang="en-US" sz="1400" baseline="0" dirty="0"/>
              <a:t>        cost:30,</a:t>
            </a:r>
          </a:p>
          <a:p>
            <a:r>
              <a:rPr lang="en-US" sz="1400" baseline="0" dirty="0"/>
              <a:t>        quantity:20</a:t>
            </a:r>
          </a:p>
          <a:p>
            <a:r>
              <a:rPr lang="en-US" sz="1400" baseline="0" dirty="0"/>
              <a:t>    },</a:t>
            </a:r>
          </a:p>
          <a:p>
            <a:r>
              <a:rPr lang="en-US" sz="1400" baseline="0" dirty="0"/>
              <a:t>    {</a:t>
            </a:r>
          </a:p>
          <a:p>
            <a:r>
              <a:rPr lang="en-US" sz="1400" baseline="0" dirty="0"/>
              <a:t>        name:"</a:t>
            </a:r>
            <a:r>
              <a:rPr lang="ru-RU" sz="1400" baseline="0" dirty="0"/>
              <a:t>Хлеб черный</a:t>
            </a:r>
            <a:r>
              <a:rPr lang="en-US" sz="1400" baseline="0" dirty="0"/>
              <a:t>",</a:t>
            </a:r>
          </a:p>
          <a:p>
            <a:r>
              <a:rPr lang="en-US" sz="1400" baseline="0" dirty="0"/>
              <a:t>        cost:32,</a:t>
            </a:r>
          </a:p>
          <a:p>
            <a:r>
              <a:rPr lang="en-US" sz="1400" baseline="0" dirty="0"/>
              <a:t>        </a:t>
            </a:r>
            <a:r>
              <a:rPr lang="ru-RU" sz="1400" baseline="0" dirty="0"/>
              <a:t>quantity:10</a:t>
            </a:r>
            <a:endParaRPr lang="en-US" sz="1400" baseline="0" dirty="0"/>
          </a:p>
          <a:p>
            <a:r>
              <a:rPr lang="ru-RU" sz="1400" baseline="0" dirty="0"/>
              <a:t>    },</a:t>
            </a:r>
            <a:endParaRPr lang="en-US" sz="1400" baseline="0" dirty="0"/>
          </a:p>
          <a:p>
            <a:r>
              <a:rPr lang="ru-RU" sz="1400" baseline="0" dirty="0"/>
              <a:t>    {</a:t>
            </a:r>
            <a:endParaRPr lang="en-US" sz="1400" baseline="0" dirty="0"/>
          </a:p>
          <a:p>
            <a:r>
              <a:rPr lang="ru-RU" sz="1400" baseline="0" dirty="0"/>
              <a:t>        </a:t>
            </a:r>
            <a:r>
              <a:rPr lang="ru-RU" sz="1400" baseline="0" dirty="0" err="1"/>
              <a:t>name</a:t>
            </a:r>
            <a:r>
              <a:rPr lang="ru-RU" sz="1400" baseline="0" dirty="0"/>
              <a:t>:"Хлеб черный в нарезку",</a:t>
            </a:r>
            <a:endParaRPr lang="en-US" sz="1400" baseline="0" dirty="0"/>
          </a:p>
          <a:p>
            <a:r>
              <a:rPr lang="ru-RU" sz="1400" baseline="0" dirty="0"/>
              <a:t>        cost:35,</a:t>
            </a:r>
            <a:endParaRPr lang="en-US" sz="1400" baseline="0" dirty="0"/>
          </a:p>
          <a:p>
            <a:r>
              <a:rPr lang="ru-RU" sz="1400" baseline="0" dirty="0"/>
              <a:t>        quantity:25</a:t>
            </a:r>
            <a:endParaRPr lang="en-US" sz="1400" baseline="0" dirty="0"/>
          </a:p>
          <a:p>
            <a:r>
              <a:rPr lang="ru-RU" sz="1400" baseline="0" dirty="0"/>
              <a:t>    }]</a:t>
            </a:r>
            <a:endParaRPr lang="en-US" sz="1400" baseline="0" dirty="0"/>
          </a:p>
          <a:p>
            <a:r>
              <a:rPr lang="ru-RU" sz="1400" baseline="0" dirty="0"/>
              <a:t>}</a:t>
            </a:r>
            <a:endParaRPr lang="en-US" sz="1400" baseline="0" dirty="0"/>
          </a:p>
          <a:p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10803730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Популярность </a:t>
            </a:r>
            <a:r>
              <a:rPr lang="en-US" dirty="0"/>
              <a:t>XML </a:t>
            </a:r>
            <a:r>
              <a:rPr lang="ru-RU" dirty="0"/>
              <a:t>и </a:t>
            </a:r>
            <a:r>
              <a:rPr lang="en-US" dirty="0"/>
              <a:t>JSON</a:t>
            </a:r>
          </a:p>
        </p:txBody>
      </p:sp>
      <p:pic>
        <p:nvPicPr>
          <p:cNvPr id="1026" name="Picture 2" descr="https://habrastorage.org/files/364/39d/9c8/36439d9c8f42493591a4b062f6f21c5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8229600" cy="28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457200" y="1196975"/>
            <a:ext cx="8147248" cy="12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1800" kern="0" baseline="0" dirty="0"/>
              <a:t>По данным </a:t>
            </a:r>
            <a:r>
              <a:rPr lang="en-US" sz="1800" kern="0" baseline="0" dirty="0"/>
              <a:t>Google </a:t>
            </a:r>
            <a:r>
              <a:rPr lang="ru-RU" sz="1800" kern="0" baseline="0" dirty="0"/>
              <a:t>популярность </a:t>
            </a:r>
            <a:r>
              <a:rPr lang="en-US" sz="1800" kern="0" baseline="0" dirty="0"/>
              <a:t>JSON </a:t>
            </a:r>
            <a:r>
              <a:rPr lang="ru-RU" sz="1800" kern="0" baseline="0" dirty="0"/>
              <a:t>для обмена в Интернете растет (красная линия), а популярность </a:t>
            </a:r>
            <a:r>
              <a:rPr lang="en-US" sz="1800" kern="0" baseline="0" dirty="0"/>
              <a:t>XML — </a:t>
            </a:r>
            <a:r>
              <a:rPr lang="ru-RU" sz="1800" kern="0" baseline="0" dirty="0"/>
              <a:t>наоборот, падает (синяя линия)</a:t>
            </a:r>
            <a:endParaRPr lang="en-US" sz="1800" kern="0" baseline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1DBBF-B094-4947-882B-0E2A466D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191004"/>
            <a:ext cx="8420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91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Словарь — важный тип данных</a:t>
            </a:r>
            <a:endParaRPr lang="en-US" alt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196975"/>
          <a:ext cx="8229601" cy="510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/>
                        <a:t>Наименование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Характеристики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Синтаксис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ru-RU" sz="1400" b="1" dirty="0"/>
                        <a:t>Агрегатные</a:t>
                      </a:r>
                      <a:r>
                        <a:rPr lang="ru-RU" sz="1400" b="1" baseline="0" dirty="0"/>
                        <a:t> (составные)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Словарь</a:t>
                      </a:r>
                      <a:r>
                        <a:rPr lang="ru-RU" sz="1400" baseline="0" dirty="0"/>
                        <a:t> (</a:t>
                      </a:r>
                      <a:r>
                        <a:rPr lang="en-US" sz="1400" baseline="0" dirty="0" err="1"/>
                        <a:t>dict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dirty="0"/>
                        <a:t>Похож на список, но к</a:t>
                      </a:r>
                      <a:r>
                        <a:rPr lang="ru-RU" sz="1400" baseline="0" dirty="0"/>
                        <a:t> элементам обращаются не по числовому, а по произвольному индексу (в примере — по строковому имени)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baseline="0" dirty="0"/>
                        <a:t>Важнейший тип данных — с его помощью в </a:t>
                      </a:r>
                      <a:r>
                        <a:rPr lang="en-US" sz="1400" baseline="0" dirty="0"/>
                        <a:t>Python </a:t>
                      </a:r>
                      <a:r>
                        <a:rPr lang="ru-RU" sz="1400" baseline="0" dirty="0"/>
                        <a:t>принято представлять структуры произвольной сложности (в примере — словарь словарей для описания интерфейсов сервера или маршрутизатора)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400" baseline="0" dirty="0"/>
                        <a:t>Реализован через подсчёт хэш-функции от индекса</a:t>
                      </a:r>
                      <a:r>
                        <a:rPr lang="en-US" sz="1400" baseline="0" dirty="0"/>
                        <a:t> (</a:t>
                      </a:r>
                      <a:r>
                        <a:rPr lang="ru-RU" sz="1400" baseline="0" dirty="0"/>
                        <a:t>число, однозначно соответствующее множеству значений, «свёртка»), поэтому словари иногда называют «</a:t>
                      </a:r>
                      <a:r>
                        <a:rPr lang="ru-RU" sz="1400" baseline="0" dirty="0" err="1"/>
                        <a:t>хэшами</a:t>
                      </a:r>
                      <a:r>
                        <a:rPr lang="ru-RU" sz="1400" baseline="0" dirty="0"/>
                        <a:t>» (</a:t>
                      </a:r>
                      <a:r>
                        <a:rPr lang="en-US" sz="1400" baseline="0" dirty="0"/>
                        <a:t>hashes)</a:t>
                      </a:r>
                      <a:endParaRPr lang="ru-RU" sz="1400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400" baseline="0" dirty="0"/>
                        <a:t>Время поиска в словаре не зависит от его размера — </a:t>
                      </a:r>
                      <a:r>
                        <a:rPr lang="en-US" sz="1400" baseline="0" dirty="0"/>
                        <a:t>O(1)</a:t>
                      </a:r>
                      <a:endParaRPr lang="ru-RU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 = {'Ivan':25, 'Irina':28, 'Peter':34}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d['Ivan']</a:t>
                      </a:r>
                    </a:p>
                    <a:p>
                      <a:r>
                        <a:rPr lang="is-I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d1 = {'eth0':{'ip':'10.10.1.1',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'mask':'/24'}, 'eth1':{'ip':'10.10.15.2',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'mask':'/28'}}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d1['eth0']['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  <a:p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'10.10.1.1'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endParaRPr lang="is-I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162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Словари — основные операции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838229"/>
              </p:ext>
            </p:extLst>
          </p:nvPr>
        </p:nvGraphicFramePr>
        <p:xfrm>
          <a:off x="179388" y="1124744"/>
          <a:ext cx="8785100" cy="501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Операция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Описание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{}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{'name': 'Bob', '</a:t>
                      </a:r>
                      <a:r>
                        <a:rPr lang="nl-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40}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E = {'</a:t>
                      </a:r>
                      <a:r>
                        <a:rPr lang="nl-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cto</a:t>
                      </a: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{'name': 'Bob', '</a:t>
                      </a:r>
                      <a:r>
                        <a:rPr lang="nl-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40}}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Создание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словаря: пустого, одномерного, вложенного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dict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(name='Bob', age=40)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=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s-ES_trad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dict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s-ES_trad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zip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(['</a:t>
                      </a:r>
                      <a:r>
                        <a:rPr lang="es-ES_trad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name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', '</a:t>
                      </a:r>
                      <a:r>
                        <a:rPr lang="es-ES_trad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'], ['Bob', 40]))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Создание словаря с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помощью встроенной функции 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dict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dict.fromkeys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(['name', 'age'],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value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</a:p>
                    <a:p>
                      <a:pPr algn="l"/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Создание словаря из списка ключей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D['name']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E['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cto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']['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']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Извлечение элемента из словаря: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одномерного и вложенного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’age’ in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Проверка на наличие в словаре 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элемента с ключом 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D.keys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D.values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D.items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Итераторы для извлечения из словаря: ключей, значений, пар «ключ-значение» в виде кортежей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двух элементов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del D[‘name’]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Удаление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элемента с заданным ключом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Длина словаря (количество пар «ключ-значение»)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{x: x**2 for x in range(10)}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{x: {'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Квадрат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x**2, '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Куб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x**3} for x in range(10)}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Генераторы словарей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— конструкция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«dictionary comprehension»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098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Работаем с </a:t>
            </a:r>
            <a:r>
              <a:rPr lang="en-US" altLang="en-US" dirty="0"/>
              <a:t>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3754760" cy="504033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ru-RU" sz="1800" dirty="0"/>
              <a:t>Библиотека </a:t>
            </a:r>
            <a:r>
              <a:rPr lang="en-US" sz="1800" dirty="0"/>
              <a:t>JSON</a:t>
            </a:r>
            <a:endParaRPr lang="ru-RU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Стандартная, поставляется с </a:t>
            </a:r>
            <a:r>
              <a:rPr lang="en-US" sz="1800" dirty="0"/>
              <a:t>Python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Позволяет преобразовывать любые объекты </a:t>
            </a:r>
            <a:r>
              <a:rPr lang="en-US" sz="1800" dirty="0"/>
              <a:t>Python </a:t>
            </a:r>
            <a:r>
              <a:rPr lang="ru-RU" sz="1800" dirty="0"/>
              <a:t>в строку </a:t>
            </a:r>
            <a:r>
              <a:rPr lang="en-US" sz="1800" dirty="0"/>
              <a:t>JSON </a:t>
            </a:r>
            <a:r>
              <a:rPr lang="ru-RU" sz="1800" dirty="0"/>
              <a:t>и обратно, а также писать/читать в файлы/из файлов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211960" y="1212850"/>
            <a:ext cx="4722340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import </a:t>
            </a:r>
            <a:r>
              <a:rPr lang="en-US" sz="1600" baseline="0" dirty="0" err="1"/>
              <a:t>json</a:t>
            </a:r>
            <a:endParaRPr lang="en-US" sz="1600" baseline="0" dirty="0"/>
          </a:p>
          <a:p>
            <a:r>
              <a:rPr lang="en-US" sz="1600" baseline="0" dirty="0"/>
              <a:t>&gt;&gt;&gt; </a:t>
            </a:r>
            <a:r>
              <a:rPr lang="en-US" sz="1600" baseline="0" dirty="0" err="1"/>
              <a:t>dir</a:t>
            </a:r>
            <a:r>
              <a:rPr lang="en-US" sz="1600" baseline="0" dirty="0"/>
              <a:t>(</a:t>
            </a:r>
            <a:r>
              <a:rPr lang="en-US" sz="1600" baseline="0" dirty="0" err="1"/>
              <a:t>json</a:t>
            </a:r>
            <a:r>
              <a:rPr lang="en-US" sz="1600" baseline="0" dirty="0"/>
              <a:t>)</a:t>
            </a:r>
          </a:p>
          <a:p>
            <a:r>
              <a:rPr lang="en-US" sz="1600" baseline="0" dirty="0"/>
              <a:t>['</a:t>
            </a:r>
            <a:r>
              <a:rPr lang="en-US" sz="1600" baseline="0" dirty="0" err="1"/>
              <a:t>JSONDecodeError</a:t>
            </a:r>
            <a:r>
              <a:rPr lang="en-US" sz="1600" baseline="0" dirty="0"/>
              <a:t>', '</a:t>
            </a:r>
            <a:r>
              <a:rPr lang="en-US" sz="1600" baseline="0" dirty="0" err="1"/>
              <a:t>JSONDecoder</a:t>
            </a:r>
            <a:r>
              <a:rPr lang="en-US" sz="1600" baseline="0" dirty="0"/>
              <a:t>', '</a:t>
            </a:r>
            <a:r>
              <a:rPr lang="en-US" sz="1600" baseline="0" dirty="0" err="1"/>
              <a:t>JSONEncoder</a:t>
            </a:r>
            <a:r>
              <a:rPr lang="en-US" sz="1600" baseline="0" dirty="0"/>
              <a:t>', '__all__', '__author__', '__</a:t>
            </a:r>
            <a:r>
              <a:rPr lang="en-US" sz="1600" baseline="0" dirty="0" err="1"/>
              <a:t>builtins</a:t>
            </a:r>
            <a:r>
              <a:rPr lang="en-US" sz="1600" baseline="0" dirty="0"/>
              <a:t>__', '__cached__', '__doc__', '__file__', '__loader__', '__name__', '__package__', '__path__', '__spec__', '__version__', '_</a:t>
            </a:r>
            <a:r>
              <a:rPr lang="en-US" sz="1600" baseline="0" dirty="0" err="1"/>
              <a:t>default_decoder</a:t>
            </a:r>
            <a:r>
              <a:rPr lang="en-US" sz="1600" baseline="0" dirty="0"/>
              <a:t>', '_</a:t>
            </a:r>
            <a:r>
              <a:rPr lang="en-US" sz="1600" baseline="0" dirty="0" err="1"/>
              <a:t>default_encoder</a:t>
            </a:r>
            <a:r>
              <a:rPr lang="en-US" sz="1600" baseline="0" dirty="0"/>
              <a:t>', 'codecs', 'decoder', '</a:t>
            </a:r>
            <a:r>
              <a:rPr lang="en-US" sz="1600" baseline="0" dirty="0" err="1"/>
              <a:t>detect_encoding</a:t>
            </a:r>
            <a:r>
              <a:rPr lang="en-US" sz="1600" baseline="0" dirty="0"/>
              <a:t>', </a:t>
            </a:r>
            <a:r>
              <a:rPr lang="en-US" sz="1600" baseline="0" dirty="0">
                <a:solidFill>
                  <a:srgbClr val="FF0000"/>
                </a:solidFill>
              </a:rPr>
              <a:t>'dump</a:t>
            </a:r>
            <a:r>
              <a:rPr lang="en-US" sz="1600" baseline="0" dirty="0"/>
              <a:t>', </a:t>
            </a:r>
            <a:r>
              <a:rPr lang="en-US" sz="1600" baseline="0" dirty="0">
                <a:solidFill>
                  <a:srgbClr val="FF0000"/>
                </a:solidFill>
              </a:rPr>
              <a:t>'dumps</a:t>
            </a:r>
            <a:r>
              <a:rPr lang="en-US" sz="1600" baseline="0" dirty="0"/>
              <a:t>', 'encoder', </a:t>
            </a:r>
            <a:r>
              <a:rPr lang="en-US" sz="1600" baseline="0" dirty="0">
                <a:solidFill>
                  <a:srgbClr val="FF0000"/>
                </a:solidFill>
              </a:rPr>
              <a:t>'load</a:t>
            </a:r>
            <a:r>
              <a:rPr lang="en-US" sz="1600" baseline="0" dirty="0"/>
              <a:t>', </a:t>
            </a:r>
            <a:r>
              <a:rPr lang="en-US" sz="1600" baseline="0" dirty="0">
                <a:solidFill>
                  <a:srgbClr val="FF0000"/>
                </a:solidFill>
              </a:rPr>
              <a:t>'loads</a:t>
            </a:r>
            <a:r>
              <a:rPr lang="en-US" sz="1600" baseline="0" dirty="0"/>
              <a:t>', 'scanner']</a:t>
            </a:r>
          </a:p>
          <a:p>
            <a:r>
              <a:rPr lang="mr-IN" sz="1600" baseline="0" dirty="0"/>
              <a:t>&gt;&gt;&gt; </a:t>
            </a:r>
            <a:r>
              <a:rPr lang="mr-IN" sz="1600" baseline="0" dirty="0" err="1"/>
              <a:t>x</a:t>
            </a:r>
            <a:r>
              <a:rPr lang="mr-IN" sz="1600" baseline="0" dirty="0"/>
              <a:t> = {"Anna":25, "Maria":30}</a:t>
            </a:r>
          </a:p>
          <a:p>
            <a:r>
              <a:rPr lang="mr-IN" sz="1600" baseline="0" dirty="0"/>
              <a:t>&gt;&gt;&gt; </a:t>
            </a:r>
            <a:r>
              <a:rPr lang="mr-IN" sz="1600" baseline="0" dirty="0" err="1"/>
              <a:t>s</a:t>
            </a:r>
            <a:r>
              <a:rPr lang="mr-IN" sz="1600" baseline="0" dirty="0"/>
              <a:t> = </a:t>
            </a:r>
            <a:r>
              <a:rPr lang="mr-IN" sz="1600" baseline="0" dirty="0" err="1"/>
              <a:t>json.dumps</a:t>
            </a:r>
            <a:r>
              <a:rPr lang="mr-IN" sz="1600" baseline="0" dirty="0"/>
              <a:t>(</a:t>
            </a:r>
            <a:r>
              <a:rPr lang="mr-IN" sz="1600" baseline="0" dirty="0" err="1"/>
              <a:t>x</a:t>
            </a:r>
            <a:r>
              <a:rPr lang="mr-IN" sz="1600" baseline="0" dirty="0"/>
              <a:t>)</a:t>
            </a:r>
          </a:p>
          <a:p>
            <a:r>
              <a:rPr lang="mr-IN" sz="1600" baseline="0" dirty="0"/>
              <a:t>&gt;&gt;&gt; </a:t>
            </a:r>
            <a:r>
              <a:rPr lang="mr-IN" sz="1600" baseline="0" dirty="0" err="1"/>
              <a:t>s</a:t>
            </a:r>
            <a:endParaRPr lang="mr-IN" sz="1600" baseline="0" dirty="0"/>
          </a:p>
          <a:p>
            <a:r>
              <a:rPr lang="mr-IN" sz="1600" baseline="0" dirty="0"/>
              <a:t>'{"</a:t>
            </a:r>
            <a:r>
              <a:rPr lang="mr-IN" sz="1600" baseline="0" dirty="0" err="1"/>
              <a:t>Anna</a:t>
            </a:r>
            <a:r>
              <a:rPr lang="mr-IN" sz="1600" baseline="0" dirty="0"/>
              <a:t>": 25, "</a:t>
            </a:r>
            <a:r>
              <a:rPr lang="mr-IN" sz="1600" baseline="0" dirty="0" err="1"/>
              <a:t>Maria</a:t>
            </a:r>
            <a:r>
              <a:rPr lang="mr-IN" sz="1600" baseline="0" dirty="0"/>
              <a:t>": 30}'</a:t>
            </a:r>
          </a:p>
          <a:p>
            <a:r>
              <a:rPr lang="mr-IN" sz="1600" baseline="0" dirty="0"/>
              <a:t>&gt;&gt;&gt; x1 = </a:t>
            </a:r>
            <a:r>
              <a:rPr lang="mr-IN" sz="1600" baseline="0" dirty="0" err="1"/>
              <a:t>json.loads</a:t>
            </a:r>
            <a:r>
              <a:rPr lang="mr-IN" sz="1600" baseline="0" dirty="0"/>
              <a:t>(</a:t>
            </a:r>
            <a:r>
              <a:rPr lang="mr-IN" sz="1600" baseline="0" dirty="0" err="1"/>
              <a:t>s</a:t>
            </a:r>
            <a:r>
              <a:rPr lang="mr-IN" sz="1600" baseline="0" dirty="0"/>
              <a:t>)</a:t>
            </a:r>
          </a:p>
          <a:p>
            <a:r>
              <a:rPr lang="mr-IN" sz="1600" baseline="0" dirty="0"/>
              <a:t>&gt;&gt;&gt; x1</a:t>
            </a:r>
          </a:p>
          <a:p>
            <a:r>
              <a:rPr lang="mr-IN" sz="1600" baseline="0" dirty="0"/>
              <a:t>{'</a:t>
            </a:r>
            <a:r>
              <a:rPr lang="mr-IN" sz="1600" baseline="0" dirty="0" err="1"/>
              <a:t>Anna</a:t>
            </a:r>
            <a:r>
              <a:rPr lang="mr-IN" sz="1600" baseline="0" dirty="0"/>
              <a:t>': 25, '</a:t>
            </a:r>
            <a:r>
              <a:rPr lang="mr-IN" sz="1600" baseline="0" dirty="0" err="1"/>
              <a:t>Maria</a:t>
            </a:r>
            <a:r>
              <a:rPr lang="mr-IN" sz="1600" baseline="0" dirty="0"/>
              <a:t>': 30}</a:t>
            </a:r>
          </a:p>
          <a:p>
            <a:r>
              <a:rPr lang="mr-IN" sz="1600" baseline="0" dirty="0"/>
              <a:t>&gt;&gt;&gt; </a:t>
            </a:r>
          </a:p>
          <a:p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67010239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Соглашения при работе с </a:t>
            </a:r>
            <a:r>
              <a:rPr lang="en-US" altLang="en-US" dirty="0"/>
              <a:t>JSON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E51AAC-01E6-CC47-B3D5-2E9AF71DA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036819"/>
              </p:ext>
            </p:extLst>
          </p:nvPr>
        </p:nvGraphicFramePr>
        <p:xfrm>
          <a:off x="209244" y="1214738"/>
          <a:ext cx="306661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53">
                  <a:extLst>
                    <a:ext uri="{9D8B030D-6E8A-4147-A177-3AD203B41FA5}">
                      <a16:colId xmlns:a16="http://schemas.microsoft.com/office/drawing/2014/main" val="2970046562"/>
                    </a:ext>
                  </a:extLst>
                </a:gridCol>
                <a:gridCol w="1673459">
                  <a:extLst>
                    <a:ext uri="{9D8B030D-6E8A-4147-A177-3AD203B41FA5}">
                      <a16:colId xmlns:a16="http://schemas.microsoft.com/office/drawing/2014/main" val="2438294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50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dict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96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list, tuple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1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r>
                        <a:rPr lang="en-US" dirty="0"/>
                        <a:t>, float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7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27913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0B97CC0C-D572-4344-A4CE-F4C499F94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1212850"/>
            <a:ext cx="5442420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baseline="0" dirty="0"/>
              <a:t>{'bank': {'name': 'BC CARD CO., LTD.',</a:t>
            </a:r>
          </a:p>
          <a:p>
            <a:r>
              <a:rPr lang="en-US" sz="1800" baseline="0" dirty="0"/>
              <a:t>          'phone': '214-81-37726 OR 1588 4000',</a:t>
            </a:r>
          </a:p>
          <a:p>
            <a:r>
              <a:rPr lang="en-US" sz="1800" baseline="0" dirty="0"/>
              <a:t>          '</a:t>
            </a:r>
            <a:r>
              <a:rPr lang="en-US" sz="1800" baseline="0" dirty="0" err="1"/>
              <a:t>url</a:t>
            </a:r>
            <a:r>
              <a:rPr lang="en-US" sz="1800" baseline="0" dirty="0"/>
              <a:t>': '</a:t>
            </a:r>
            <a:r>
              <a:rPr lang="en-US" sz="1800" baseline="0" dirty="0" err="1"/>
              <a:t>www.bccard.com</a:t>
            </a:r>
            <a:r>
              <a:rPr lang="en-US" sz="1800" baseline="0" dirty="0"/>
              <a:t>'},</a:t>
            </a:r>
          </a:p>
          <a:p>
            <a:r>
              <a:rPr lang="en-US" sz="1800" baseline="0" dirty="0"/>
              <a:t> 'country': {'alpha2': 'KR',</a:t>
            </a:r>
          </a:p>
          <a:p>
            <a:r>
              <a:rPr lang="en-US" sz="1800" baseline="0" dirty="0"/>
              <a:t>             'currency': 'KRW',</a:t>
            </a:r>
          </a:p>
          <a:p>
            <a:r>
              <a:rPr lang="ru-RU" sz="1800" baseline="0" dirty="0"/>
              <a:t>             '</a:t>
            </a:r>
            <a:r>
              <a:rPr lang="en-US" sz="1800" baseline="0" dirty="0"/>
              <a:t>latitude': 37,</a:t>
            </a:r>
          </a:p>
          <a:p>
            <a:r>
              <a:rPr lang="en-US" sz="1800" baseline="0" dirty="0"/>
              <a:t>             'longitude': 127.5,</a:t>
            </a:r>
          </a:p>
          <a:p>
            <a:r>
              <a:rPr lang="en-US" sz="1800" baseline="0" dirty="0"/>
              <a:t>             'name': 'Korea (Republic of)',</a:t>
            </a:r>
          </a:p>
          <a:p>
            <a:r>
              <a:rPr lang="en-US" sz="1800" baseline="0" dirty="0"/>
              <a:t>             'numeric': '410'},</a:t>
            </a:r>
          </a:p>
          <a:p>
            <a:r>
              <a:rPr lang="en-US" sz="1800" baseline="0" dirty="0"/>
              <a:t> 'number': {},</a:t>
            </a:r>
          </a:p>
          <a:p>
            <a:r>
              <a:rPr lang="en-US" sz="1800" baseline="0" dirty="0"/>
              <a:t> 'scheme': '</a:t>
            </a:r>
            <a:r>
              <a:rPr lang="en-US" sz="1800" baseline="0" dirty="0" err="1"/>
              <a:t>mastercard</a:t>
            </a:r>
            <a:r>
              <a:rPr lang="en-US" sz="1800" baseline="0" dirty="0"/>
              <a:t>',</a:t>
            </a:r>
          </a:p>
          <a:p>
            <a:r>
              <a:rPr lang="en-US" sz="1800" baseline="0" dirty="0"/>
              <a:t> 'type': 'credit'}</a:t>
            </a:r>
          </a:p>
        </p:txBody>
      </p:sp>
    </p:spTree>
    <p:extLst>
      <p:ext uri="{BB962C8B-B14F-4D97-AF65-F5344CB8AC3E}">
        <p14:creationId xmlns:p14="http://schemas.microsoft.com/office/powerpoint/2010/main" val="32628794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Полезная библиотека — </a:t>
            </a:r>
            <a:r>
              <a:rPr lang="en-US" dirty="0"/>
              <a:t>requests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68760"/>
            <a:ext cx="8178724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&gt;&gt;&gt; import requests</a:t>
            </a:r>
          </a:p>
          <a:p>
            <a:r>
              <a:rPr lang="en-US" sz="1200" baseline="0" dirty="0"/>
              <a:t>&gt;&gt;&gt; r = </a:t>
            </a:r>
            <a:r>
              <a:rPr lang="en-US" sz="1200" baseline="0" dirty="0" err="1"/>
              <a:t>requests.get</a:t>
            </a:r>
            <a:r>
              <a:rPr lang="en-US" sz="1200" baseline="0" dirty="0"/>
              <a:t>('https://</a:t>
            </a:r>
            <a:r>
              <a:rPr lang="en-US" sz="1200" baseline="0" dirty="0" err="1"/>
              <a:t>ya.ru</a:t>
            </a:r>
            <a:r>
              <a:rPr lang="en-US" sz="1200" baseline="0" dirty="0"/>
              <a:t>')</a:t>
            </a:r>
          </a:p>
          <a:p>
            <a:r>
              <a:rPr lang="en-US" sz="1200" baseline="0" dirty="0">
                <a:solidFill>
                  <a:srgbClr val="FF0000"/>
                </a:solidFill>
              </a:rPr>
              <a:t>&gt;&gt;&gt; </a:t>
            </a:r>
            <a:r>
              <a:rPr lang="en-US" sz="1200" baseline="0" dirty="0" err="1">
                <a:solidFill>
                  <a:srgbClr val="FF0000"/>
                </a:solidFill>
              </a:rPr>
              <a:t>dir</a:t>
            </a:r>
            <a:r>
              <a:rPr lang="en-US" sz="1200" baseline="0" dirty="0">
                <a:solidFill>
                  <a:srgbClr val="FF0000"/>
                </a:solidFill>
              </a:rPr>
              <a:t>(r)</a:t>
            </a:r>
          </a:p>
          <a:p>
            <a:r>
              <a:rPr lang="en-US" sz="1200" baseline="0" dirty="0"/>
              <a:t>['__</a:t>
            </a:r>
            <a:r>
              <a:rPr lang="en-US" sz="1200" baseline="0" dirty="0" err="1"/>
              <a:t>attrs</a:t>
            </a:r>
            <a:r>
              <a:rPr lang="en-US" sz="1200" baseline="0" dirty="0"/>
              <a:t>__', '__bool__', '__class__', '__</a:t>
            </a:r>
            <a:r>
              <a:rPr lang="en-US" sz="1200" baseline="0" dirty="0" err="1"/>
              <a:t>delattr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dict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dir</a:t>
            </a:r>
            <a:r>
              <a:rPr lang="en-US" sz="1200" baseline="0" dirty="0"/>
              <a:t>__', '__doc__', '__</a:t>
            </a:r>
            <a:r>
              <a:rPr lang="en-US" sz="1200" baseline="0" dirty="0" err="1"/>
              <a:t>eq</a:t>
            </a:r>
            <a:r>
              <a:rPr lang="en-US" sz="1200" baseline="0" dirty="0"/>
              <a:t>__', '__format__', '__</a:t>
            </a:r>
            <a:r>
              <a:rPr lang="en-US" sz="1200" baseline="0" dirty="0" err="1"/>
              <a:t>ge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getattribute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getstate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gt</a:t>
            </a:r>
            <a:r>
              <a:rPr lang="en-US" sz="1200" baseline="0" dirty="0"/>
              <a:t>__', '__hash__', '__</a:t>
            </a:r>
            <a:r>
              <a:rPr lang="en-US" sz="1200" baseline="0" dirty="0" err="1"/>
              <a:t>init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init_subclass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iter</a:t>
            </a:r>
            <a:r>
              <a:rPr lang="en-US" sz="1200" baseline="0" dirty="0"/>
              <a:t>__', '__le__', '__</a:t>
            </a:r>
            <a:r>
              <a:rPr lang="en-US" sz="1200" baseline="0" dirty="0" err="1"/>
              <a:t>lt</a:t>
            </a:r>
            <a:r>
              <a:rPr lang="en-US" sz="1200" baseline="0" dirty="0"/>
              <a:t>__', '__module__', '__ne__', '__new__', '__nonzero__', '__reduce__', '__</a:t>
            </a:r>
            <a:r>
              <a:rPr lang="en-US" sz="1200" baseline="0" dirty="0" err="1"/>
              <a:t>reduce_ex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repr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setattr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setstate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sizeof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str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subclasshook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weakref</a:t>
            </a:r>
            <a:r>
              <a:rPr lang="en-US" sz="1200" baseline="0" dirty="0"/>
              <a:t>__', '_content', '_</a:t>
            </a:r>
            <a:r>
              <a:rPr lang="en-US" sz="1200" baseline="0" dirty="0" err="1"/>
              <a:t>content_consumed</a:t>
            </a:r>
            <a:r>
              <a:rPr lang="en-US" sz="1200" baseline="0" dirty="0"/>
              <a:t>', '</a:t>
            </a:r>
            <a:r>
              <a:rPr lang="en-US" sz="1200" baseline="0" dirty="0" err="1"/>
              <a:t>apparent_encoding</a:t>
            </a:r>
            <a:r>
              <a:rPr lang="en-US" sz="1200" baseline="0" dirty="0"/>
              <a:t>', 'close', 'connection', 'content', 'cookies', 'elapsed', 'encoding', 'headers', 'history', '</a:t>
            </a:r>
            <a:r>
              <a:rPr lang="en-US" sz="1200" baseline="0" dirty="0" err="1"/>
              <a:t>is_permanent_redirect</a:t>
            </a:r>
            <a:r>
              <a:rPr lang="en-US" sz="1200" baseline="0" dirty="0"/>
              <a:t>', '</a:t>
            </a:r>
            <a:r>
              <a:rPr lang="en-US" sz="1200" baseline="0" dirty="0" err="1"/>
              <a:t>is_redirect</a:t>
            </a:r>
            <a:r>
              <a:rPr lang="en-US" sz="1200" baseline="0" dirty="0"/>
              <a:t>', '</a:t>
            </a:r>
            <a:r>
              <a:rPr lang="en-US" sz="1200" baseline="0" dirty="0" err="1"/>
              <a:t>iter_content</a:t>
            </a:r>
            <a:r>
              <a:rPr lang="en-US" sz="1200" baseline="0" dirty="0"/>
              <a:t>', '</a:t>
            </a:r>
            <a:r>
              <a:rPr lang="en-US" sz="1200" baseline="0" dirty="0" err="1"/>
              <a:t>iter_lines</a:t>
            </a:r>
            <a:r>
              <a:rPr lang="en-US" sz="1200" baseline="0" dirty="0"/>
              <a:t>', </a:t>
            </a:r>
            <a:r>
              <a:rPr lang="en-US" sz="1200" baseline="0" dirty="0">
                <a:solidFill>
                  <a:srgbClr val="FF0000"/>
                </a:solidFill>
              </a:rPr>
              <a:t>'</a:t>
            </a:r>
            <a:r>
              <a:rPr lang="en-US" sz="1200" baseline="0" dirty="0" err="1">
                <a:solidFill>
                  <a:srgbClr val="FF0000"/>
                </a:solidFill>
              </a:rPr>
              <a:t>json</a:t>
            </a:r>
            <a:r>
              <a:rPr lang="en-US" sz="1200" baseline="0" dirty="0"/>
              <a:t>', 'links', 'ok', '</a:t>
            </a:r>
            <a:r>
              <a:rPr lang="en-US" sz="1200" baseline="0" dirty="0" err="1"/>
              <a:t>raise_for_status</a:t>
            </a:r>
            <a:r>
              <a:rPr lang="en-US" sz="1200" baseline="0" dirty="0"/>
              <a:t>', 'raw', 'reason', 'request', '</a:t>
            </a:r>
            <a:r>
              <a:rPr lang="en-US" sz="1200" baseline="0" dirty="0" err="1"/>
              <a:t>status_code</a:t>
            </a:r>
            <a:r>
              <a:rPr lang="en-US" sz="1200" baseline="0" dirty="0"/>
              <a:t>', 'text', '</a:t>
            </a:r>
            <a:r>
              <a:rPr lang="en-US" sz="1200" baseline="0" dirty="0" err="1"/>
              <a:t>url</a:t>
            </a:r>
            <a:r>
              <a:rPr lang="en-US" sz="1200" baseline="0" dirty="0"/>
              <a:t>']</a:t>
            </a:r>
          </a:p>
          <a:p>
            <a:r>
              <a:rPr lang="en-US" sz="1200" baseline="0" dirty="0">
                <a:solidFill>
                  <a:srgbClr val="FF0000"/>
                </a:solidFill>
              </a:rPr>
              <a:t>&gt;&gt;&gt; </a:t>
            </a:r>
            <a:r>
              <a:rPr lang="en-US" sz="1200" baseline="0" dirty="0" err="1">
                <a:solidFill>
                  <a:srgbClr val="FF0000"/>
                </a:solidFill>
              </a:rPr>
              <a:t>r.url</a:t>
            </a:r>
            <a:endParaRPr lang="en-US" sz="1200" baseline="0" dirty="0">
              <a:solidFill>
                <a:srgbClr val="FF0000"/>
              </a:solidFill>
            </a:endParaRPr>
          </a:p>
          <a:p>
            <a:r>
              <a:rPr lang="en-US" sz="1200" baseline="0" dirty="0"/>
              <a:t>'https://</a:t>
            </a:r>
            <a:r>
              <a:rPr lang="en-US" sz="1200" baseline="0" dirty="0" err="1"/>
              <a:t>ya.ru</a:t>
            </a:r>
            <a:r>
              <a:rPr lang="en-US" sz="1200" baseline="0" dirty="0"/>
              <a:t>/'</a:t>
            </a:r>
          </a:p>
          <a:p>
            <a:r>
              <a:rPr lang="en-US" sz="1200" baseline="0" dirty="0">
                <a:solidFill>
                  <a:srgbClr val="FF0000"/>
                </a:solidFill>
              </a:rPr>
              <a:t>&gt;&gt;&gt; </a:t>
            </a:r>
            <a:r>
              <a:rPr lang="en-US" sz="1200" baseline="0" dirty="0" err="1">
                <a:solidFill>
                  <a:srgbClr val="FF0000"/>
                </a:solidFill>
              </a:rPr>
              <a:t>r.headers</a:t>
            </a:r>
            <a:endParaRPr lang="en-US" sz="1200" baseline="0" dirty="0">
              <a:solidFill>
                <a:srgbClr val="FF0000"/>
              </a:solidFill>
            </a:endParaRPr>
          </a:p>
          <a:p>
            <a:r>
              <a:rPr lang="en-US" sz="1200" baseline="0" dirty="0"/>
              <a:t>{'Server': '</a:t>
            </a:r>
            <a:r>
              <a:rPr lang="en-US" sz="1200" baseline="0" dirty="0" err="1"/>
              <a:t>nginx</a:t>
            </a:r>
            <a:r>
              <a:rPr lang="en-US" sz="1200" baseline="0" dirty="0"/>
              <a:t>', 'Date': 'Wed, 03 May 2017 11:15:39 GMT', 'Content-Type': 'text/html; … 'X-Frame-Options': 'DENY', 'Content-Encoding': '</a:t>
            </a:r>
            <a:r>
              <a:rPr lang="en-US" sz="1200" baseline="0" dirty="0" err="1"/>
              <a:t>gzip</a:t>
            </a:r>
            <a:r>
              <a:rPr lang="en-US" sz="1200" baseline="0" dirty="0"/>
              <a:t>'}</a:t>
            </a:r>
          </a:p>
          <a:p>
            <a:r>
              <a:rPr lang="en-US" sz="1200" baseline="0" dirty="0">
                <a:solidFill>
                  <a:srgbClr val="FF0000"/>
                </a:solidFill>
              </a:rPr>
              <a:t>&gt;&gt;&gt; </a:t>
            </a:r>
            <a:r>
              <a:rPr lang="en-US" sz="1200" baseline="0" dirty="0" err="1">
                <a:solidFill>
                  <a:srgbClr val="FF0000"/>
                </a:solidFill>
              </a:rPr>
              <a:t>r.content</a:t>
            </a:r>
            <a:endParaRPr lang="en-US" sz="1200" baseline="0" dirty="0">
              <a:solidFill>
                <a:srgbClr val="FF0000"/>
              </a:solidFill>
            </a:endParaRPr>
          </a:p>
          <a:p>
            <a:r>
              <a:rPr lang="en-US" sz="1200" baseline="0" dirty="0"/>
              <a:t>b'&lt;!DOCTYPE html&gt;&lt;html class="</a:t>
            </a:r>
            <a:r>
              <a:rPr lang="en-US" sz="1200" baseline="0" dirty="0" err="1"/>
              <a:t>i-ua_js_no</a:t>
            </a:r>
            <a:r>
              <a:rPr lang="en-US" sz="1200" baseline="0" dirty="0"/>
              <a:t> </a:t>
            </a:r>
            <a:r>
              <a:rPr lang="en-US" sz="1200" baseline="0" dirty="0" err="1"/>
              <a:t>i-ua_css_standart</a:t>
            </a:r>
            <a:r>
              <a:rPr lang="en-US" sz="1200" baseline="0" dirty="0"/>
              <a:t> </a:t>
            </a:r>
            <a:r>
              <a:rPr lang="en-US" sz="1200" baseline="0" dirty="0" err="1"/>
              <a:t>i-ua_browser_unknown</a:t>
            </a:r>
            <a:r>
              <a:rPr lang="en-US" sz="1200" baseline="0" dirty="0"/>
              <a:t> </a:t>
            </a:r>
            <a:r>
              <a:rPr lang="en-US" sz="1200" baseline="0" dirty="0" err="1"/>
              <a:t>i</a:t>
            </a:r>
            <a:r>
              <a:rPr lang="en-US" sz="1200" baseline="0" dirty="0"/>
              <a:t>-ns-</a:t>
            </a:r>
            <a:r>
              <a:rPr lang="en-US" sz="1200" baseline="0" dirty="0" err="1"/>
              <a:t>counter.ru</a:t>
            </a:r>
            <a:r>
              <a:rPr lang="en-US" sz="1200" baseline="0" dirty="0"/>
              <a:t>/V13a****</a:t>
            </a:r>
            <a:r>
              <a:rPr lang="en-US" sz="1200" baseline="0" dirty="0" err="1"/>
              <a:t>yandex_ru</a:t>
            </a:r>
            <a:r>
              <a:rPr lang="en-US" sz="1200" baseline="0" dirty="0"/>
              <a:t>/</a:t>
            </a:r>
            <a:r>
              <a:rPr lang="en-US" sz="1200" baseline="0" dirty="0" err="1"/>
              <a:t>ru</a:t>
            </a:r>
            <a:r>
              <a:rPr lang="en-US" sz="1200" baseline="0" dirty="0"/>
              <a:t>/CP1251/</a:t>
            </a:r>
            <a:r>
              <a:rPr lang="en-US" sz="1200" baseline="0" dirty="0" err="1"/>
              <a:t>tmsec</a:t>
            </a:r>
            <a:r>
              <a:rPr lang="en-US" sz="1200" baseline="0" dirty="0"/>
              <a:t>=</a:t>
            </a:r>
            <a:r>
              <a:rPr lang="en-US" sz="1200" baseline="0" dirty="0" err="1"/>
              <a:t>yandex_ya</a:t>
            </a:r>
            <a:r>
              <a:rPr lang="en-US" sz="1200" baseline="0" dirty="0"/>
              <a:t>/0);"&gt;&lt;/</a:t>
            </a:r>
            <a:r>
              <a:rPr lang="en-US" sz="1200" baseline="0" dirty="0" err="1"/>
              <a:t>i</a:t>
            </a:r>
            <a:r>
              <a:rPr lang="en-US" sz="1200" baseline="0" dirty="0"/>
              <a:t>&gt;&lt;!--m30.wfront.yandex.net--&gt;&lt;/body&gt;&lt;/html&gt;'</a:t>
            </a:r>
          </a:p>
          <a:p>
            <a:r>
              <a:rPr lang="en-US" sz="1200" baseline="0" dirty="0"/>
              <a:t>&gt;&gt;&gt; </a:t>
            </a:r>
          </a:p>
          <a:p>
            <a:r>
              <a:rPr lang="en-US" sz="1200" baseline="0" dirty="0"/>
              <a:t> </a:t>
            </a:r>
          </a:p>
          <a:p>
            <a:endParaRPr lang="nb-NO" sz="1200" baseline="0" dirty="0"/>
          </a:p>
        </p:txBody>
      </p:sp>
    </p:spTree>
    <p:extLst>
      <p:ext uri="{BB962C8B-B14F-4D97-AF65-F5344CB8AC3E}">
        <p14:creationId xmlns:p14="http://schemas.microsoft.com/office/powerpoint/2010/main" val="157909599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Полезная библиотека — </a:t>
            </a:r>
            <a:r>
              <a:rPr lang="en-US" dirty="0" err="1"/>
              <a:t>pprint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68760"/>
            <a:ext cx="8178724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import </a:t>
            </a:r>
            <a:r>
              <a:rPr lang="en-US" sz="1400" baseline="0" dirty="0" err="1"/>
              <a:t>pprint</a:t>
            </a:r>
            <a:endParaRPr lang="en-US" sz="1400" baseline="0" dirty="0"/>
          </a:p>
          <a:p>
            <a:r>
              <a:rPr lang="is-IS" sz="1400" baseline="0" dirty="0"/>
              <a:t>&gt;&gt;&gt; pprint.pprint(r.json())</a:t>
            </a:r>
          </a:p>
          <a:p>
            <a:r>
              <a:rPr lang="is-IS" sz="1400" baseline="0" dirty="0"/>
              <a:t>{'info': {'_pypi_hidden': False,</a:t>
            </a:r>
          </a:p>
          <a:p>
            <a:r>
              <a:rPr lang="is-IS" sz="1400" baseline="0" dirty="0"/>
              <a:t>          '_pypi_ordering': 56,</a:t>
            </a:r>
          </a:p>
          <a:p>
            <a:r>
              <a:rPr lang="is-IS" sz="1400" baseline="0" dirty="0"/>
              <a:t>          'author': 'Glyph Lefkowitz',</a:t>
            </a:r>
          </a:p>
          <a:p>
            <a:r>
              <a:rPr lang="is-IS" sz="1400" baseline="0" dirty="0"/>
              <a:t>          'author_email': 'glyph@twistedmatrix.com',</a:t>
            </a:r>
          </a:p>
          <a:p>
            <a:r>
              <a:rPr lang="is-IS" sz="1400" baseline="0" dirty="0"/>
              <a:t>          'bugtrack_url': 'https://twistedmatrix.com/trac/',</a:t>
            </a:r>
          </a:p>
          <a:p>
            <a:r>
              <a:rPr lang="is-IS" sz="1400" baseline="0" dirty="0"/>
              <a:t>          'cheesecake_code_kwalitee_id': None,</a:t>
            </a:r>
          </a:p>
          <a:p>
            <a:r>
              <a:rPr lang="is-IS" sz="1400" baseline="0" dirty="0"/>
              <a:t>          'cheesecake_documentation_id': None,</a:t>
            </a:r>
          </a:p>
          <a:p>
            <a:r>
              <a:rPr lang="is-IS" sz="1400" baseline="0" dirty="0"/>
              <a:t>          'cheesecake_installability_id': None,</a:t>
            </a:r>
          </a:p>
          <a:p>
            <a:r>
              <a:rPr lang="is-IS" sz="1400" baseline="0" dirty="0"/>
              <a:t>          'classifiers': ['Programming Language :: Python :: 2.7',</a:t>
            </a:r>
          </a:p>
          <a:p>
            <a:r>
              <a:rPr lang="is-IS" sz="1400" baseline="0" dirty="0"/>
              <a:t>                          'Programming Language :: Python :: 3',</a:t>
            </a:r>
          </a:p>
          <a:p>
            <a:r>
              <a:rPr lang="is-IS" sz="1400" baseline="0" dirty="0"/>
              <a:t>                          'Programming Language :: Python :: 3.3',</a:t>
            </a:r>
          </a:p>
          <a:p>
            <a:r>
              <a:rPr lang="is-IS" sz="1400" baseline="0" dirty="0"/>
              <a:t>                          'Programming Language :: Python :: 3.4',</a:t>
            </a:r>
          </a:p>
          <a:p>
            <a:r>
              <a:rPr lang="is-IS" sz="1400" baseline="0" dirty="0"/>
              <a:t>                          'Programming Language :: Python :: 3.5'],</a:t>
            </a:r>
          </a:p>
          <a:p>
            <a:r>
              <a:rPr lang="is-IS" sz="1400" baseline="0" dirty="0"/>
              <a:t>          'description': 'An extensible framework for Python programming, with '</a:t>
            </a:r>
          </a:p>
          <a:p>
            <a:r>
              <a:rPr lang="is-IS" sz="1400" baseline="0" dirty="0"/>
              <a:t>                         'special focus\n'</a:t>
            </a:r>
          </a:p>
          <a:p>
            <a:r>
              <a:rPr lang="is-IS" sz="1400" baseline="0" dirty="0"/>
              <a:t>                         'on event-based network programming and multiprotocol '</a:t>
            </a:r>
          </a:p>
          <a:p>
            <a:r>
              <a:rPr lang="is-IS" sz="1400" baseline="0" dirty="0"/>
              <a:t>                         'integration.',</a:t>
            </a:r>
          </a:p>
          <a:p>
            <a:r>
              <a:rPr lang="is-IS" sz="1400" baseline="0" dirty="0"/>
              <a:t>         </a:t>
            </a: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122046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Цели</a:t>
            </a: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4843" y="3429020"/>
            <a:ext cx="4165090" cy="2952308"/>
          </a:xfr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Сетевому администратору необходимо уметь программировать.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Зачем? Руками оно надёжнее.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Зато можно автоматизировать типовые операции.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И положить кучу устройств, если что-то пойдёт не так?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Положить кучу устройств можно и руками.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© </a:t>
            </a:r>
            <a:r>
              <a:rPr lang="ru-RU" sz="1600" dirty="0" err="1">
                <a:latin typeface="Courier" charset="0"/>
                <a:ea typeface="Courier" charset="0"/>
                <a:cs typeface="Courier" charset="0"/>
              </a:rPr>
              <a:t>Хабр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habr.com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4251" y="1196975"/>
            <a:ext cx="43497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Основная цель — научить большинство (по возможности всех) инженеров </a:t>
            </a:r>
            <a:r>
              <a:rPr lang="ru-RU" sz="1600" baseline="0" dirty="0" err="1"/>
              <a:t>Джета</a:t>
            </a:r>
            <a:r>
              <a:rPr lang="ru-RU" sz="1600" baseline="0" dirty="0"/>
              <a:t> писать программы для автоматизации своей повседневной деятельности.</a:t>
            </a:r>
          </a:p>
          <a:p>
            <a:pPr algn="l"/>
            <a:endParaRPr lang="en-US" sz="1600" baseline="0" dirty="0"/>
          </a:p>
          <a:p>
            <a:pPr algn="l"/>
            <a:r>
              <a:rPr lang="ru-RU" sz="1600" baseline="0" dirty="0"/>
              <a:t>Предпосылки:</a:t>
            </a:r>
            <a:endParaRPr lang="en-US" sz="1600" baseline="0" dirty="0"/>
          </a:p>
          <a:p>
            <a:pPr algn="l"/>
            <a:endParaRPr lang="ru-RU" sz="1600" baseline="0" dirty="0"/>
          </a:p>
          <a:p>
            <a:pPr marL="171450" indent="-171450" algn="l">
              <a:buFont typeface="Arial" charset="0"/>
              <a:buChar char="•"/>
            </a:pPr>
            <a:r>
              <a:rPr lang="ru-RU" sz="1600" baseline="0" dirty="0"/>
              <a:t>увеличение веса программной части в</a:t>
            </a:r>
            <a:r>
              <a:rPr lang="en-US" sz="1600" baseline="0" dirty="0"/>
              <a:t> </a:t>
            </a:r>
            <a:r>
              <a:rPr lang="ru-RU" sz="1600" baseline="0" dirty="0"/>
              <a:t>решениях, внедряемых Джетом (NFV, SDN и т. п.)</a:t>
            </a:r>
            <a:endParaRPr lang="en-US" sz="1600" baseline="0" dirty="0"/>
          </a:p>
          <a:p>
            <a:pPr marL="171450" indent="-171450" algn="l">
              <a:buFont typeface="Arial" charset="0"/>
              <a:buChar char="•"/>
            </a:pPr>
            <a:endParaRPr lang="ru-RU" sz="1600" baseline="0" dirty="0"/>
          </a:p>
          <a:p>
            <a:pPr marL="171450" indent="-171450" algn="l">
              <a:buFont typeface="Arial" charset="0"/>
              <a:buChar char="•"/>
            </a:pPr>
            <a:r>
              <a:rPr lang="ru-RU" sz="1600" baseline="0" dirty="0"/>
              <a:t>повышение требований к скорости развертывания решений</a:t>
            </a:r>
            <a:endParaRPr lang="en-US" sz="1600" baseline="0" dirty="0"/>
          </a:p>
          <a:p>
            <a:pPr marL="171450" indent="-171450" algn="l">
              <a:buFont typeface="Arial" charset="0"/>
              <a:buChar char="•"/>
            </a:pPr>
            <a:endParaRPr lang="ru-RU" sz="1600" baseline="0" dirty="0"/>
          </a:p>
          <a:p>
            <a:pPr marL="171450" indent="-171450" algn="l">
              <a:buFont typeface="Arial" charset="0"/>
              <a:buChar char="•"/>
            </a:pPr>
            <a:r>
              <a:rPr lang="ru-RU" sz="1600" baseline="0" dirty="0"/>
              <a:t>развитие технологий распределённой обработки, горизонтального масштабирования систем (типовой задачей становится развертывание десятков и более типовых структурных элементов — виртуальных серверов, маршрутизаторов, межсетевых экранов и т. п.)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34" y="1221904"/>
            <a:ext cx="4200255" cy="18647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«</a:t>
            </a:r>
            <a:r>
              <a:rPr lang="ru-RU" altLang="en-US" dirty="0"/>
              <a:t>Настоящие» и «скриптовые» языки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003232" cy="5184353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Скрипты (сценарии) — программы, которые управляют другими программами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Скриптовые</a:t>
            </a:r>
            <a:r>
              <a:rPr lang="en-US" altLang="en-US" sz="1600" dirty="0"/>
              <a:t> (</a:t>
            </a:r>
            <a:r>
              <a:rPr lang="ru-RU" altLang="en-US" sz="1600" dirty="0"/>
              <a:t>сценарные) языки — существуют на всех современных платформах, часто встроены в программные продукты</a:t>
            </a:r>
            <a:r>
              <a:rPr lang="en-US" altLang="en-US" sz="1600" dirty="0"/>
              <a:t> (Unix/Linux — </a:t>
            </a:r>
            <a:r>
              <a:rPr lang="en-US" altLang="en-US" sz="1600" dirty="0" err="1"/>
              <a:t>sh</a:t>
            </a:r>
            <a:r>
              <a:rPr lang="en-US" altLang="en-US" sz="1600" dirty="0"/>
              <a:t>/bash/</a:t>
            </a:r>
            <a:r>
              <a:rPr lang="en-US" altLang="en-US" sz="1600" dirty="0" err="1"/>
              <a:t>tcsh</a:t>
            </a:r>
            <a:r>
              <a:rPr lang="en-US" altLang="en-US" sz="1600" dirty="0"/>
              <a:t>/</a:t>
            </a:r>
            <a:r>
              <a:rPr lang="en-US" altLang="en-US" sz="1600" dirty="0" err="1"/>
              <a:t>zsh</a:t>
            </a:r>
            <a:r>
              <a:rPr lang="en-US" altLang="en-US" sz="1600" dirty="0"/>
              <a:t>, Windows — </a:t>
            </a:r>
            <a:r>
              <a:rPr lang="en-US" altLang="en-US" sz="1600" dirty="0" err="1"/>
              <a:t>cmd</a:t>
            </a:r>
            <a:r>
              <a:rPr lang="en-US" altLang="en-US" sz="1600" dirty="0"/>
              <a:t>/PowerShell, </a:t>
            </a:r>
            <a:r>
              <a:rPr lang="en-US" altLang="en-US" sz="1600" dirty="0" err="1"/>
              <a:t>AutoCad</a:t>
            </a:r>
            <a:r>
              <a:rPr lang="en-US" altLang="en-US" sz="1600" dirty="0"/>
              <a:t> — </a:t>
            </a:r>
            <a:r>
              <a:rPr lang="en-US" altLang="en-US" sz="1600" dirty="0" err="1"/>
              <a:t>AutoLISP</a:t>
            </a:r>
            <a:r>
              <a:rPr lang="en-US" altLang="en-US" sz="1600" dirty="0"/>
              <a:t> </a:t>
            </a:r>
            <a:r>
              <a:rPr lang="ru-RU" altLang="en-US" sz="1600" dirty="0"/>
              <a:t>и т. п.)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Нестрогое понятие, граница размыта, основной признак — широкие возможности по взаимодействию с другими программами/системами/компонентами при второстепенном внимании к производительности и семантической строгости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Все (известные автору) скриптовые языки — интерпретируемые, но не все интерпретируемые языки — скриптовые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600" dirty="0"/>
              <a:t>Python — </a:t>
            </a:r>
            <a:r>
              <a:rPr lang="ru-RU" altLang="en-US" sz="1600" dirty="0"/>
              <a:t>скриптовый язык, достаточно богатый функционально, чтобы быть похожим на язык общего назначения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192591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 err="1"/>
              <a:t>paramiko</a:t>
            </a:r>
            <a:r>
              <a:rPr lang="en-US" dirty="0"/>
              <a:t> — </a:t>
            </a:r>
            <a:r>
              <a:rPr lang="ru-RU" dirty="0"/>
              <a:t>реализация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Python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68760"/>
            <a:ext cx="8178724" cy="51845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import </a:t>
            </a:r>
            <a:r>
              <a:rPr lang="en-US" sz="1200" baseline="0" dirty="0" err="1"/>
              <a:t>paramiko</a:t>
            </a:r>
            <a:r>
              <a:rPr lang="en-US" sz="1200" baseline="0" dirty="0"/>
              <a:t>, time</a:t>
            </a:r>
            <a:br>
              <a:rPr lang="en-US" sz="1200" baseline="0" dirty="0"/>
            </a:br>
            <a:endParaRPr lang="en-US" sz="1200" baseline="0" dirty="0"/>
          </a:p>
          <a:p>
            <a:r>
              <a:rPr lang="en-US" sz="1200" baseline="0" dirty="0"/>
              <a:t>BUF_SIZE = 20000</a:t>
            </a:r>
          </a:p>
          <a:p>
            <a:r>
              <a:rPr lang="en-US" sz="1200" baseline="0" dirty="0"/>
              <a:t>TIMEOUT = 1</a:t>
            </a:r>
          </a:p>
          <a:p>
            <a:endParaRPr lang="en-US" sz="1200" i="1" baseline="0" dirty="0"/>
          </a:p>
          <a:p>
            <a:r>
              <a:rPr lang="en-US" sz="1200" i="1" baseline="0" dirty="0"/>
              <a:t># </a:t>
            </a:r>
            <a:r>
              <a:rPr lang="ru-RU" sz="1200" i="1" baseline="0" dirty="0"/>
              <a:t>Создаем объект — соединение по </a:t>
            </a:r>
            <a:r>
              <a:rPr lang="en-US" sz="1200" i="1" baseline="0" dirty="0" err="1"/>
              <a:t>ssh</a:t>
            </a:r>
            <a:r>
              <a:rPr lang="en-US" sz="1200" i="1" baseline="0" dirty="0"/>
              <a:t/>
            </a:r>
            <a:br>
              <a:rPr lang="en-US" sz="1200" i="1" baseline="0" dirty="0"/>
            </a:br>
            <a:r>
              <a:rPr lang="en-US" sz="1200" baseline="0" dirty="0" err="1"/>
              <a:t>ssh_connection</a:t>
            </a:r>
            <a:r>
              <a:rPr lang="en-US" sz="1200" baseline="0" dirty="0"/>
              <a:t> = </a:t>
            </a:r>
            <a:r>
              <a:rPr lang="en-US" sz="1200" baseline="0" dirty="0" err="1"/>
              <a:t>paramiko.SSHClient</a:t>
            </a:r>
            <a:r>
              <a:rPr lang="en-US" sz="1200" baseline="0" dirty="0"/>
              <a:t>()</a:t>
            </a:r>
            <a:br>
              <a:rPr lang="en-US" sz="1200" baseline="0" dirty="0"/>
            </a:br>
            <a:r>
              <a:rPr lang="en-US" sz="1200" baseline="0" dirty="0" err="1"/>
              <a:t>ssh_connection.set_missing_host_key_policy</a:t>
            </a:r>
            <a:r>
              <a:rPr lang="en-US" sz="1200" baseline="0" dirty="0"/>
              <a:t>(</a:t>
            </a:r>
            <a:r>
              <a:rPr lang="en-US" sz="1200" baseline="0" dirty="0" err="1"/>
              <a:t>paramiko.AutoAddPolicy</a:t>
            </a:r>
            <a:r>
              <a:rPr lang="en-US" sz="1200" baseline="0" dirty="0"/>
              <a:t>())</a:t>
            </a:r>
            <a:br>
              <a:rPr lang="en-US" sz="1200" baseline="0" dirty="0"/>
            </a:b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i="1" baseline="0" dirty="0"/>
              <a:t># </a:t>
            </a:r>
            <a:r>
              <a:rPr lang="ru-RU" sz="1200" i="1" baseline="0" dirty="0"/>
              <a:t>Инициируем соединение по </a:t>
            </a:r>
            <a:r>
              <a:rPr lang="en-US" sz="1200" i="1" baseline="0" dirty="0" err="1"/>
              <a:t>ssh</a:t>
            </a:r>
            <a:r>
              <a:rPr lang="en-US" sz="1200" i="1" baseline="0" dirty="0"/>
              <a:t/>
            </a:r>
            <a:br>
              <a:rPr lang="en-US" sz="1200" i="1" baseline="0" dirty="0"/>
            </a:br>
            <a:r>
              <a:rPr lang="en-US" sz="1200" baseline="0" dirty="0" err="1"/>
              <a:t>ssh_connection.connect</a:t>
            </a:r>
            <a:r>
              <a:rPr lang="en-US" sz="1200" baseline="0" dirty="0"/>
              <a:t>(</a:t>
            </a:r>
            <a:r>
              <a:rPr lang="en-US" sz="1200" baseline="0" dirty="0" err="1"/>
              <a:t>host_ip</a:t>
            </a:r>
            <a:r>
              <a:rPr lang="en-US" sz="1200" baseline="0" dirty="0"/>
              <a:t>, username=login, password=password, </a:t>
            </a:r>
            <a:r>
              <a:rPr lang="en-US" sz="1200" baseline="0" dirty="0" err="1"/>
              <a:t>look_for_keys</a:t>
            </a:r>
            <a:r>
              <a:rPr lang="en-US" sz="1200" baseline="0" dirty="0"/>
              <a:t>=False, </a:t>
            </a:r>
            <a:r>
              <a:rPr lang="en-US" sz="1200" baseline="0" dirty="0" err="1"/>
              <a:t>allow_agent</a:t>
            </a:r>
            <a:r>
              <a:rPr lang="en-US" sz="1200" baseline="0" dirty="0"/>
              <a:t>=False)</a:t>
            </a:r>
            <a:br>
              <a:rPr lang="en-US" sz="1200" baseline="0" dirty="0"/>
            </a:br>
            <a:r>
              <a:rPr lang="en-US" sz="1200" baseline="0" dirty="0"/>
              <a:t>session = </a:t>
            </a:r>
            <a:r>
              <a:rPr lang="en-US" sz="1200" baseline="0" dirty="0" err="1"/>
              <a:t>ssh_connection.invoke_shell</a:t>
            </a:r>
            <a:r>
              <a:rPr lang="en-US" sz="1200" baseline="0" dirty="0"/>
              <a:t>()</a:t>
            </a:r>
          </a:p>
          <a:p>
            <a:endParaRPr lang="en-US" sz="1200" baseline="0" dirty="0"/>
          </a:p>
          <a:p>
            <a:r>
              <a:rPr lang="en-US" sz="1200" baseline="0" dirty="0" err="1"/>
              <a:t>session.send</a:t>
            </a:r>
            <a:r>
              <a:rPr lang="en-US" sz="1200" baseline="0" dirty="0"/>
              <a:t>(</a:t>
            </a:r>
            <a:r>
              <a:rPr lang="en-US" sz="1200" b="1" baseline="0" dirty="0"/>
              <a:t>"</a:t>
            </a:r>
            <a:r>
              <a:rPr lang="en-US" sz="1200" baseline="0" dirty="0"/>
              <a:t>\n</a:t>
            </a:r>
            <a:r>
              <a:rPr lang="en-US" sz="1200" b="1" baseline="0" dirty="0"/>
              <a:t>"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 err="1"/>
              <a:t>session.recv</a:t>
            </a:r>
            <a:r>
              <a:rPr lang="en-US" sz="1200" baseline="0" dirty="0"/>
              <a:t>(BUF_SIZE)</a:t>
            </a:r>
            <a:br>
              <a:rPr lang="en-US" sz="1200" baseline="0" dirty="0"/>
            </a:br>
            <a:r>
              <a:rPr lang="en-US" sz="1200" baseline="0" dirty="0" err="1"/>
              <a:t>session.send</a:t>
            </a:r>
            <a:r>
              <a:rPr lang="en-US" sz="1200" baseline="0" dirty="0"/>
              <a:t>(”terminal length 0\n")</a:t>
            </a:r>
            <a:br>
              <a:rPr lang="en-US" sz="1200" baseline="0" dirty="0"/>
            </a:br>
            <a:r>
              <a:rPr lang="en-US" sz="1200" baseline="0" dirty="0" err="1"/>
              <a:t>time.sleep</a:t>
            </a:r>
            <a:r>
              <a:rPr lang="en-US" sz="1200" baseline="0" dirty="0"/>
              <a:t>(TIMEOUT)</a:t>
            </a:r>
            <a:br>
              <a:rPr lang="en-US" sz="1200" baseline="0" dirty="0"/>
            </a:b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aseline="0" dirty="0" err="1"/>
              <a:t>session.send</a:t>
            </a:r>
            <a:r>
              <a:rPr lang="en-US" sz="1200" baseline="0" dirty="0"/>
              <a:t>(</a:t>
            </a:r>
            <a:r>
              <a:rPr lang="en-US" sz="1200" b="1" baseline="0" dirty="0"/>
              <a:t>"</a:t>
            </a:r>
            <a:r>
              <a:rPr lang="en-US" sz="1200" baseline="0" dirty="0"/>
              <a:t>\n</a:t>
            </a:r>
            <a:r>
              <a:rPr lang="en-US" sz="1200" b="1" baseline="0" dirty="0"/>
              <a:t>"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 err="1"/>
              <a:t>session.recv</a:t>
            </a:r>
            <a:r>
              <a:rPr lang="en-US" sz="1200" baseline="0" dirty="0"/>
              <a:t>(BUF_SIZE)</a:t>
            </a:r>
            <a:br>
              <a:rPr lang="en-US" sz="1200" baseline="0" dirty="0"/>
            </a:br>
            <a:r>
              <a:rPr lang="en-US" sz="1200" baseline="0" dirty="0" err="1"/>
              <a:t>session.send</a:t>
            </a:r>
            <a:r>
              <a:rPr lang="en-US" sz="1200" baseline="0" dirty="0"/>
              <a:t>(”show run\n")</a:t>
            </a:r>
            <a:br>
              <a:rPr lang="en-US" sz="1200" baseline="0" dirty="0"/>
            </a:br>
            <a:r>
              <a:rPr lang="en-US" sz="1200" baseline="0" dirty="0" err="1"/>
              <a:t>time.sleep</a:t>
            </a:r>
            <a:r>
              <a:rPr lang="en-US" sz="1200" baseline="0" dirty="0"/>
              <a:t>(TIMEOUT*2)</a:t>
            </a:r>
          </a:p>
          <a:p>
            <a:r>
              <a:rPr lang="en-US" sz="1200" baseline="0" dirty="0"/>
              <a:t>s = </a:t>
            </a:r>
            <a:r>
              <a:rPr lang="en-US" sz="1200" baseline="0" dirty="0" err="1"/>
              <a:t>session.recv</a:t>
            </a:r>
            <a:r>
              <a:rPr lang="en-US" sz="1200" baseline="0" dirty="0"/>
              <a:t>(BUF_SIZE).decode()</a:t>
            </a:r>
          </a:p>
          <a:p>
            <a:endParaRPr lang="en-US" sz="1200" baseline="0" dirty="0"/>
          </a:p>
          <a:p>
            <a:r>
              <a:rPr lang="en-US" sz="1200" baseline="0" dirty="0" err="1"/>
              <a:t>session.close</a:t>
            </a:r>
            <a:r>
              <a:rPr lang="en-US" sz="1200" baseline="0" dirty="0"/>
              <a:t>()</a:t>
            </a:r>
            <a:br>
              <a:rPr lang="en-US" sz="1200" baseline="0" dirty="0"/>
            </a:br>
            <a:r>
              <a:rPr lang="en-US" sz="1200" baseline="0" dirty="0"/>
              <a:t/>
            </a:r>
            <a:br>
              <a:rPr lang="en-US" sz="1200" baseline="0" dirty="0"/>
            </a:br>
            <a:endParaRPr lang="nb-NO" sz="1200" baseline="0" dirty="0"/>
          </a:p>
          <a:p>
            <a:endParaRPr lang="nb-NO" sz="1200" baseline="0" dirty="0"/>
          </a:p>
        </p:txBody>
      </p:sp>
    </p:spTree>
    <p:extLst>
      <p:ext uri="{BB962C8B-B14F-4D97-AF65-F5344CB8AC3E}">
        <p14:creationId xmlns:p14="http://schemas.microsoft.com/office/powerpoint/2010/main" val="201885588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Библиотека </a:t>
            </a:r>
            <a:r>
              <a:rPr lang="en-US" sz="2800" dirty="0" err="1"/>
              <a:t>CiscoConfParse</a:t>
            </a:r>
            <a:r>
              <a:rPr lang="en-US" sz="2800" dirty="0"/>
              <a:t> — </a:t>
            </a:r>
            <a:r>
              <a:rPr lang="ru-RU" sz="2800" dirty="0"/>
              <a:t>анализ </a:t>
            </a:r>
            <a:r>
              <a:rPr lang="en-US" sz="2800" dirty="0"/>
              <a:t>Cisco-</a:t>
            </a:r>
            <a:r>
              <a:rPr lang="ru-RU" sz="2800" dirty="0"/>
              <a:t>подобных конфигурационных файлов</a:t>
            </a:r>
            <a:endParaRPr lang="en-US" sz="28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5E17332-5212-D66B-9086-1FBD96191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3754760" cy="504033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ru-RU" sz="1800" dirty="0"/>
              <a:t>Облегчает работу с конфигурационными файлами </a:t>
            </a:r>
            <a:r>
              <a:rPr lang="en-US" sz="1800" dirty="0"/>
              <a:t>Cisco, Huawei, HP, D-Link </a:t>
            </a:r>
            <a:r>
              <a:rPr lang="ru-RU" sz="1800" dirty="0"/>
              <a:t>и аналогичными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Конфигурационные файлы представляют собой код в декларативном стиле, со структурой, заданной отступами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Пример — справа, строки, начинающиеся на "!"</a:t>
            </a:r>
            <a:r>
              <a:rPr lang="en-US" sz="1800" dirty="0"/>
              <a:t>— </a:t>
            </a:r>
            <a:r>
              <a:rPr lang="ru-RU" sz="1800" dirty="0"/>
              <a:t>комментарии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815E7-7699-D227-48C6-825F53BA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196975"/>
            <a:ext cx="40005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9767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Библиотека </a:t>
            </a:r>
            <a:r>
              <a:rPr lang="en-US" sz="2800" dirty="0" err="1"/>
              <a:t>CiscoConfParse</a:t>
            </a:r>
            <a:r>
              <a:rPr lang="en-US" sz="2800" dirty="0"/>
              <a:t> — </a:t>
            </a:r>
            <a:r>
              <a:rPr lang="ru-RU" sz="2800" dirty="0"/>
              <a:t>анализ </a:t>
            </a:r>
            <a:r>
              <a:rPr lang="en-US" sz="2800" dirty="0"/>
              <a:t>Cisco-</a:t>
            </a:r>
            <a:r>
              <a:rPr lang="ru-RU" sz="2800" dirty="0"/>
              <a:t>подобных конфигурационных файлов</a:t>
            </a:r>
            <a:endParaRPr 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09690" y="1412776"/>
            <a:ext cx="7818693" cy="424847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>
                <a:solidFill>
                  <a:srgbClr val="0033B3"/>
                </a:solidFill>
                <a:effectLst/>
              </a:rPr>
              <a:t>from 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ciscoconfparse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 </a:t>
            </a:r>
            <a:r>
              <a:rPr lang="en-US" sz="1600" baseline="0" dirty="0">
                <a:solidFill>
                  <a:srgbClr val="0033B3"/>
                </a:solidFill>
                <a:effectLst/>
              </a:rPr>
              <a:t>import 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CiscoConfParse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/>
            </a:r>
            <a:br>
              <a:rPr lang="en-US" sz="1600" baseline="0" dirty="0">
                <a:solidFill>
                  <a:srgbClr val="080808"/>
                </a:solidFill>
                <a:effectLst/>
              </a:rPr>
            </a:br>
            <a:r>
              <a:rPr lang="en-US" sz="1600" baseline="0" dirty="0">
                <a:solidFill>
                  <a:srgbClr val="080808"/>
                </a:solidFill>
                <a:effectLst/>
              </a:rPr>
              <a:t/>
            </a:r>
            <a:br>
              <a:rPr lang="en-US" sz="1600" baseline="0" dirty="0">
                <a:solidFill>
                  <a:srgbClr val="080808"/>
                </a:solidFill>
                <a:effectLst/>
              </a:rPr>
            </a:br>
            <a:r>
              <a:rPr lang="en-US" sz="1600" baseline="0" dirty="0">
                <a:solidFill>
                  <a:srgbClr val="080808"/>
                </a:solidFill>
                <a:effectLst/>
              </a:rPr>
              <a:t>parser = 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CiscoConfParse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600" baseline="0" dirty="0">
                <a:solidFill>
                  <a:srgbClr val="067D17"/>
                </a:solidFill>
                <a:effectLst/>
              </a:rPr>
              <a:t>"</a:t>
            </a:r>
            <a:r>
              <a:rPr lang="en-US" sz="1600" baseline="0" dirty="0" err="1">
                <a:solidFill>
                  <a:srgbClr val="067D17"/>
                </a:solidFill>
                <a:effectLst/>
              </a:rPr>
              <a:t>cisco.cfg</a:t>
            </a:r>
            <a:r>
              <a:rPr lang="en-US" sz="1600" baseline="0" dirty="0">
                <a:solidFill>
                  <a:srgbClr val="067D17"/>
                </a:solidFill>
                <a:effectLst/>
              </a:rPr>
              <a:t>"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, </a:t>
            </a:r>
            <a:r>
              <a:rPr lang="en-US" sz="1600" baseline="0" dirty="0">
                <a:solidFill>
                  <a:srgbClr val="660099"/>
                </a:solidFill>
                <a:effectLst/>
              </a:rPr>
              <a:t>syntax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=</a:t>
            </a:r>
            <a:r>
              <a:rPr lang="en-US" sz="1600" baseline="0" dirty="0">
                <a:solidFill>
                  <a:srgbClr val="067D17"/>
                </a:solidFill>
                <a:effectLst/>
              </a:rPr>
              <a:t>"</a:t>
            </a:r>
            <a:r>
              <a:rPr lang="en-US" sz="1600" baseline="0" dirty="0" err="1">
                <a:solidFill>
                  <a:srgbClr val="067D17"/>
                </a:solidFill>
                <a:effectLst/>
              </a:rPr>
              <a:t>ios</a:t>
            </a:r>
            <a:r>
              <a:rPr lang="en-US" sz="1600" baseline="0" dirty="0">
                <a:solidFill>
                  <a:srgbClr val="067D17"/>
                </a:solidFill>
                <a:effectLst/>
              </a:rPr>
              <a:t>"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)</a:t>
            </a:r>
            <a:br>
              <a:rPr lang="en-US" sz="1600" baseline="0" dirty="0">
                <a:solidFill>
                  <a:srgbClr val="080808"/>
                </a:solidFill>
                <a:effectLst/>
              </a:rPr>
            </a:br>
            <a:r>
              <a:rPr lang="en-US" sz="1600" baseline="0" dirty="0">
                <a:solidFill>
                  <a:srgbClr val="080808"/>
                </a:solidFill>
                <a:effectLst/>
              </a:rPr>
              <a:t/>
            </a:r>
            <a:br>
              <a:rPr lang="en-US" sz="1600" baseline="0" dirty="0">
                <a:solidFill>
                  <a:srgbClr val="080808"/>
                </a:solidFill>
                <a:effectLst/>
              </a:rPr>
            </a:br>
            <a:r>
              <a:rPr lang="en-US" sz="1600" i="1" baseline="0" dirty="0">
                <a:solidFill>
                  <a:srgbClr val="8C8C8C"/>
                </a:solidFill>
                <a:effectLst/>
              </a:rPr>
              <a:t># </a:t>
            </a:r>
            <a:r>
              <a:rPr lang="ru-RU" sz="1600" i="1" baseline="0" dirty="0">
                <a:solidFill>
                  <a:srgbClr val="8C8C8C"/>
                </a:solidFill>
                <a:effectLst/>
              </a:rPr>
              <a:t>Находим все интерфейсы</a:t>
            </a:r>
            <a:br>
              <a:rPr lang="ru-RU" sz="1600" i="1" baseline="0" dirty="0">
                <a:solidFill>
                  <a:srgbClr val="8C8C8C"/>
                </a:solidFill>
                <a:effectLst/>
              </a:rPr>
            </a:br>
            <a:r>
              <a:rPr lang="en-US" sz="1600" baseline="0" dirty="0" err="1">
                <a:solidFill>
                  <a:srgbClr val="080808"/>
                </a:solidFill>
                <a:effectLst/>
              </a:rPr>
              <a:t>all_interfaces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 = 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parser.find_objects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600" baseline="0" dirty="0" err="1">
                <a:solidFill>
                  <a:srgbClr val="067D17"/>
                </a:solidFill>
                <a:effectLst/>
              </a:rPr>
              <a:t>r'^interface</a:t>
            </a:r>
            <a:r>
              <a:rPr lang="en-US" sz="1600" baseline="0" dirty="0">
                <a:solidFill>
                  <a:srgbClr val="067D17"/>
                </a:solidFill>
                <a:effectLst/>
              </a:rPr>
              <a:t>'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)</a:t>
            </a:r>
            <a:br>
              <a:rPr lang="en-US" sz="1600" baseline="0" dirty="0">
                <a:solidFill>
                  <a:srgbClr val="080808"/>
                </a:solidFill>
                <a:effectLst/>
              </a:rPr>
            </a:br>
            <a:r>
              <a:rPr lang="en-US" sz="1600" baseline="0" dirty="0">
                <a:solidFill>
                  <a:srgbClr val="0033B3"/>
                </a:solidFill>
                <a:effectLst/>
              </a:rPr>
              <a:t>for 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intf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 </a:t>
            </a:r>
            <a:r>
              <a:rPr lang="en-US" sz="1600" baseline="0" dirty="0">
                <a:solidFill>
                  <a:srgbClr val="0033B3"/>
                </a:solidFill>
                <a:effectLst/>
              </a:rPr>
              <a:t>in 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all_interfaces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:</a:t>
            </a:r>
            <a:br>
              <a:rPr lang="en-US" sz="1600" baseline="0" dirty="0">
                <a:solidFill>
                  <a:srgbClr val="080808"/>
                </a:solidFill>
                <a:effectLst/>
              </a:rPr>
            </a:br>
            <a:r>
              <a:rPr lang="en-US" sz="1600" baseline="0" dirty="0">
                <a:solidFill>
                  <a:srgbClr val="080808"/>
                </a:solidFill>
                <a:effectLst/>
              </a:rPr>
              <a:t>    </a:t>
            </a:r>
            <a:r>
              <a:rPr lang="en-US" sz="1600" baseline="0" dirty="0">
                <a:solidFill>
                  <a:srgbClr val="000080"/>
                </a:solidFill>
                <a:effectLst/>
              </a:rPr>
              <a:t>print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intf.text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)</a:t>
            </a:r>
            <a:br>
              <a:rPr lang="en-US" sz="1600" baseline="0" dirty="0">
                <a:solidFill>
                  <a:srgbClr val="080808"/>
                </a:solidFill>
                <a:effectLst/>
              </a:rPr>
            </a:br>
            <a:r>
              <a:rPr lang="en-US" sz="1600" baseline="0" dirty="0">
                <a:solidFill>
                  <a:srgbClr val="080808"/>
                </a:solidFill>
                <a:effectLst/>
              </a:rPr>
              <a:t>    </a:t>
            </a:r>
            <a:r>
              <a:rPr lang="en-US" sz="1600" i="1" baseline="0" dirty="0">
                <a:solidFill>
                  <a:srgbClr val="8C8C8C"/>
                </a:solidFill>
                <a:effectLst/>
              </a:rPr>
              <a:t># </a:t>
            </a:r>
            <a:r>
              <a:rPr lang="ru-RU" sz="1600" i="1" baseline="0" dirty="0">
                <a:solidFill>
                  <a:srgbClr val="8C8C8C"/>
                </a:solidFill>
                <a:effectLst/>
              </a:rPr>
              <a:t>Находим </a:t>
            </a:r>
            <a:r>
              <a:rPr lang="en-US" sz="1600" i="1" baseline="0" dirty="0">
                <a:solidFill>
                  <a:srgbClr val="8C8C8C"/>
                </a:solidFill>
                <a:effectLst/>
              </a:rPr>
              <a:t>IP-</a:t>
            </a:r>
            <a:r>
              <a:rPr lang="ru-RU" sz="1600" i="1" baseline="0" dirty="0">
                <a:solidFill>
                  <a:srgbClr val="8C8C8C"/>
                </a:solidFill>
                <a:effectLst/>
              </a:rPr>
              <a:t>адрес</a:t>
            </a:r>
            <a:br>
              <a:rPr lang="ru-RU" sz="1600" i="1" baseline="0" dirty="0">
                <a:solidFill>
                  <a:srgbClr val="8C8C8C"/>
                </a:solidFill>
                <a:effectLst/>
              </a:rPr>
            </a:br>
            <a:r>
              <a:rPr lang="ru-RU" sz="1600" i="1" baseline="0" dirty="0">
                <a:solidFill>
                  <a:srgbClr val="8C8C8C"/>
                </a:solidFill>
                <a:effectLst/>
              </a:rPr>
              <a:t>    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ip_addr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 = 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intf.re_match_iter_typed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600" baseline="0" dirty="0" err="1">
                <a:solidFill>
                  <a:srgbClr val="067D17"/>
                </a:solidFill>
                <a:effectLst/>
              </a:rPr>
              <a:t>r'ip</a:t>
            </a:r>
            <a:r>
              <a:rPr lang="en-US" sz="1600" baseline="0" dirty="0">
                <a:solidFill>
                  <a:srgbClr val="067D17"/>
                </a:solidFill>
                <a:effectLst/>
              </a:rPr>
              <a:t> address (.+?) (.+)'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, </a:t>
            </a:r>
            <a:r>
              <a:rPr lang="en-US" sz="1600" baseline="0" dirty="0">
                <a:solidFill>
                  <a:srgbClr val="660099"/>
                </a:solidFill>
                <a:effectLst/>
              </a:rPr>
              <a:t>default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=</a:t>
            </a:r>
            <a:r>
              <a:rPr lang="en-US" sz="1600" baseline="0" dirty="0">
                <a:solidFill>
                  <a:srgbClr val="067D17"/>
                </a:solidFill>
                <a:effectLst/>
              </a:rPr>
              <a:t>""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)</a:t>
            </a:r>
            <a:br>
              <a:rPr lang="en-US" sz="1600" baseline="0" dirty="0">
                <a:solidFill>
                  <a:srgbClr val="080808"/>
                </a:solidFill>
                <a:effectLst/>
              </a:rPr>
            </a:br>
            <a:r>
              <a:rPr lang="en-US" sz="1600" baseline="0" dirty="0">
                <a:solidFill>
                  <a:srgbClr val="080808"/>
                </a:solidFill>
                <a:effectLst/>
              </a:rPr>
              <a:t>    </a:t>
            </a:r>
            <a:r>
              <a:rPr lang="en-US" sz="1600" baseline="0" dirty="0">
                <a:solidFill>
                  <a:srgbClr val="000080"/>
                </a:solidFill>
                <a:effectLst/>
              </a:rPr>
              <a:t>print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(</a:t>
            </a:r>
            <a:r>
              <a:rPr lang="en-US" sz="1600" baseline="0" dirty="0" err="1">
                <a:solidFill>
                  <a:srgbClr val="080808"/>
                </a:solidFill>
                <a:effectLst/>
              </a:rPr>
              <a:t>ip_addr</a:t>
            </a:r>
            <a:r>
              <a:rPr lang="en-US" sz="1600" baseline="0" dirty="0">
                <a:solidFill>
                  <a:srgbClr val="080808"/>
                </a:solidFill>
                <a:effectLst/>
              </a:rPr>
              <a:t>)</a:t>
            </a:r>
            <a:br>
              <a:rPr lang="en-US" sz="1600" baseline="0" dirty="0">
                <a:solidFill>
                  <a:srgbClr val="080808"/>
                </a:solidFill>
                <a:effectLst/>
              </a:rPr>
            </a:br>
            <a:endParaRPr lang="en-US" sz="1600" baseline="0" dirty="0">
              <a:solidFill>
                <a:srgbClr val="080808"/>
              </a:solidFill>
              <a:effectLst/>
            </a:endParaRPr>
          </a:p>
          <a:p>
            <a:r>
              <a:rPr lang="en-US" sz="2000" baseline="0" dirty="0"/>
              <a:t/>
            </a:r>
            <a:br>
              <a:rPr lang="en-US" sz="2000" baseline="0" dirty="0"/>
            </a:br>
            <a:endParaRPr lang="nb-NO" sz="2000" baseline="0" dirty="0"/>
          </a:p>
          <a:p>
            <a:endParaRPr lang="nb-NO" sz="2000" baseline="0" dirty="0"/>
          </a:p>
        </p:txBody>
      </p:sp>
    </p:spTree>
    <p:extLst>
      <p:ext uri="{BB962C8B-B14F-4D97-AF65-F5344CB8AC3E}">
        <p14:creationId xmlns:p14="http://schemas.microsoft.com/office/powerpoint/2010/main" val="121800921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REST — Representational State Transfer</a:t>
            </a:r>
            <a:r>
              <a:rPr lang="ru-RU" altLang="en-US" sz="2800" dirty="0"/>
              <a:t/>
            </a:r>
            <a:br>
              <a:rPr lang="ru-RU" altLang="en-US" sz="2800" dirty="0"/>
            </a:br>
            <a:r>
              <a:rPr lang="ru-RU" altLang="en-US" sz="1800" dirty="0"/>
              <a:t>(представительная передача состояния)</a:t>
            </a:r>
            <a:endParaRPr lang="en-US" altLang="en-US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en-US" altLang="en-US" sz="1800" dirty="0"/>
              <a:t>REST — </a:t>
            </a:r>
            <a:r>
              <a:rPr lang="ru-RU" altLang="en-US" sz="1800" dirty="0"/>
              <a:t>архитектурный стиль проектирования и последующего программирования взаимодействий серверов и клиентов. </a:t>
            </a:r>
            <a:r>
              <a:rPr lang="en-US" altLang="en-US" sz="1800" dirty="0"/>
              <a:t>RESTful — </a:t>
            </a:r>
            <a:r>
              <a:rPr lang="ru-RU" altLang="en-US" sz="1800" dirty="0"/>
              <a:t>соответствующий стилю </a:t>
            </a:r>
            <a:r>
              <a:rPr lang="en-US" altLang="en-US" sz="1800" dirty="0"/>
              <a:t>REST</a:t>
            </a:r>
            <a:r>
              <a:rPr lang="ru-RU" altLang="en-US" sz="1800" dirty="0"/>
              <a:t>.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ru-RU" altLang="en-US" sz="1800" dirty="0"/>
              <a:t>Ориентирован на масштабируемость, в качестве транспорта практически всегда используется обычный </a:t>
            </a:r>
            <a:r>
              <a:rPr lang="en-US" altLang="en-US" sz="1800" dirty="0"/>
              <a:t>HTTP </a:t>
            </a:r>
            <a:r>
              <a:rPr lang="ru-RU" altLang="en-US" sz="1800" dirty="0"/>
              <a:t>или </a:t>
            </a:r>
            <a:r>
              <a:rPr lang="en-US" altLang="en-US" sz="1800" dirty="0"/>
              <a:t>HTTPS, </a:t>
            </a:r>
            <a:r>
              <a:rPr lang="ru-RU" altLang="en-US" sz="1800" dirty="0"/>
              <a:t>но это не обязательно</a:t>
            </a:r>
            <a:endParaRPr lang="en-US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Набор из шести ограничений:</a:t>
            </a:r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en-US" sz="1800" dirty="0"/>
              <a:t>Модель клиент–сервер — сервер хранит данные, клиент получает данные через запросы</a:t>
            </a:r>
          </a:p>
          <a:p>
            <a:pPr marL="342900" indent="-342900" eaLnBrk="1" hangingPunct="1">
              <a:buFont typeface="+mj-lt"/>
              <a:buAutoNum type="arabicPeriod"/>
            </a:pPr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en-US" sz="1800" dirty="0"/>
              <a:t>Отсутствие состояния — между запросами клиента информация о клиенте на сервере не хранится</a:t>
            </a:r>
          </a:p>
          <a:p>
            <a:pPr marL="342900" indent="-342900" eaLnBrk="1" hangingPunct="1">
              <a:buFont typeface="+mj-lt"/>
              <a:buAutoNum type="arabicPeriod"/>
            </a:pPr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en-US" sz="1800" dirty="0"/>
              <a:t>Кэширование — сервер должен обозначать данные как кэшируемые и некэшируемые.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93093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REST — Representational State Transfer</a:t>
            </a:r>
            <a:r>
              <a:rPr lang="ru-RU" altLang="en-US" sz="2800" dirty="0"/>
              <a:t/>
            </a:r>
            <a:br>
              <a:rPr lang="ru-RU" altLang="en-US" sz="2800" dirty="0"/>
            </a:br>
            <a:r>
              <a:rPr lang="ru-RU" altLang="en-US" sz="1800" dirty="0"/>
              <a:t>(представительная передача состояния)</a:t>
            </a:r>
            <a:endParaRPr lang="en-US" altLang="en-US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256361"/>
          </a:xfrm>
        </p:spPr>
        <p:txBody>
          <a:bodyPr/>
          <a:lstStyle/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 startAt="4"/>
            </a:pPr>
            <a:r>
              <a:rPr lang="ru-RU" altLang="en-US" sz="1800" dirty="0"/>
              <a:t>Слои — клиент не может влиять на то, обращается ли он к конечному серверу или промежуточным серверам (обеспечивается возможность балансировки и многоуровневого кэширования)</a:t>
            </a:r>
          </a:p>
          <a:p>
            <a:pPr marL="342900" indent="-342900" eaLnBrk="1" hangingPunct="1">
              <a:buFont typeface="+mj-lt"/>
              <a:buAutoNum type="arabicPeriod" startAt="4"/>
            </a:pPr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 startAt="4"/>
            </a:pPr>
            <a:r>
              <a:rPr lang="ru-RU" altLang="en-US" sz="1800" dirty="0"/>
              <a:t>Код по требованию — сервер может генерировать и отдавать код, исполняемый на клиенте</a:t>
            </a:r>
          </a:p>
          <a:p>
            <a:pPr marL="342900" indent="-342900" eaLnBrk="1" hangingPunct="1">
              <a:buFont typeface="+mj-lt"/>
              <a:buAutoNum type="arabicPeriod" startAt="4"/>
            </a:pPr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 startAt="4"/>
            </a:pPr>
            <a:r>
              <a:rPr lang="ru-RU" altLang="en-US" sz="1800" dirty="0"/>
              <a:t>Унифицированные интерфейсы</a:t>
            </a:r>
          </a:p>
          <a:p>
            <a:pPr marL="1077913" lvl="1" indent="-342900" eaLnBrk="1" hangingPunct="1"/>
            <a:r>
              <a:rPr lang="ru-RU" altLang="en-US" sz="1400" dirty="0"/>
              <a:t>Идентификация ресурсов — ресурсы идентифицируются в запросах, данные отделяются от представления (напр., записи в базе — данные, </a:t>
            </a:r>
            <a:r>
              <a:rPr lang="en-US" altLang="en-US" sz="1400" dirty="0"/>
              <a:t>JSON </a:t>
            </a:r>
            <a:r>
              <a:rPr lang="ru-RU" altLang="en-US" sz="1400" dirty="0"/>
              <a:t>и </a:t>
            </a:r>
            <a:r>
              <a:rPr lang="en-US" altLang="en-US" sz="1400" dirty="0"/>
              <a:t>XML — </a:t>
            </a:r>
            <a:r>
              <a:rPr lang="ru-RU" altLang="en-US" sz="1400" dirty="0"/>
              <a:t>представления)</a:t>
            </a:r>
          </a:p>
          <a:p>
            <a:pPr marL="1077913" lvl="1" indent="-342900" eaLnBrk="1" hangingPunct="1"/>
            <a:r>
              <a:rPr lang="ru-RU" altLang="en-US" sz="1400" dirty="0"/>
              <a:t>Управление ресурсами через представление — если клиент имеет представление ресурса, он имеет достаточно информации для модификации или удаления ресурса</a:t>
            </a:r>
          </a:p>
          <a:p>
            <a:pPr marL="1077913" lvl="1" indent="-342900" eaLnBrk="1" hangingPunct="1"/>
            <a:r>
              <a:rPr lang="ru-RU" altLang="en-US" sz="1400" dirty="0" err="1"/>
              <a:t>Самоподписанные</a:t>
            </a:r>
            <a:r>
              <a:rPr lang="ru-RU" altLang="en-US" sz="1400" dirty="0"/>
              <a:t> сообщения — данные, отдаваемые с сервера, должны иметь явное указание, как их обрабатывать (например, видео должно быть обозначено, что это видео, обычно через заголовок </a:t>
            </a:r>
            <a:r>
              <a:rPr lang="en-US" altLang="en-US" sz="1400" dirty="0"/>
              <a:t>Mime-type</a:t>
            </a:r>
            <a:r>
              <a:rPr lang="ru-RU" altLang="en-US" sz="1400" dirty="0"/>
              <a:t>)</a:t>
            </a:r>
          </a:p>
          <a:p>
            <a:pPr marL="1077913" lvl="1" indent="-342900" eaLnBrk="1" hangingPunct="1"/>
            <a:r>
              <a:rPr lang="ru-RU" altLang="en-US" sz="1400" dirty="0"/>
              <a:t>Принцип </a:t>
            </a:r>
            <a:r>
              <a:rPr lang="en-US" altLang="en-US" sz="1400" dirty="0"/>
              <a:t>HATEOAS (Hypermedia as the Engine of Application State) — </a:t>
            </a:r>
            <a:r>
              <a:rPr lang="ru-RU" altLang="en-US" sz="1400" dirty="0"/>
              <a:t>состояние приложения передаётся внутри гиперссылок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9225465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REST — Representational State Transfer</a:t>
            </a:r>
            <a:r>
              <a:rPr lang="ru-RU" altLang="en-US" sz="2800" dirty="0"/>
              <a:t/>
            </a:r>
            <a:br>
              <a:rPr lang="ru-RU" altLang="en-US" sz="2800" dirty="0"/>
            </a:br>
            <a:r>
              <a:rPr lang="ru-RU" altLang="en-US" sz="1800" dirty="0"/>
              <a:t>(представительная передача состояния)</a:t>
            </a:r>
            <a:endParaRPr lang="en-US" altLang="en-US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Соблюдение ограничений позволяет:</a:t>
            </a:r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Масштабировать производительность системы простым добавлением серверов — не имеет значения, какой сервер обрабатывает запрос, состояние сессии либо не имеет значения, либо закодировано в самом запросе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Избегать перегрузок благодаря кэшированию и «ленивым» вычислениям — на одинаковые запросы генерируются одинаковые ответы, данные для ответов не требуется всякий раз генерировать заново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Обеспечить прозрачность и предсказуемость — запросы и ответы легко воспроизводить и анализировать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600" dirty="0">
                <a:solidFill>
                  <a:srgbClr val="00B050"/>
                </a:solidFill>
              </a:rPr>
              <a:t>Противоположность </a:t>
            </a:r>
            <a:r>
              <a:rPr lang="en-US" altLang="en-US" sz="1600" dirty="0">
                <a:solidFill>
                  <a:srgbClr val="00B050"/>
                </a:solidFill>
              </a:rPr>
              <a:t>REST — </a:t>
            </a:r>
            <a:r>
              <a:rPr lang="ru-RU" altLang="en-US" sz="1600" dirty="0">
                <a:solidFill>
                  <a:srgbClr val="00B050"/>
                </a:solidFill>
              </a:rPr>
              <a:t>механизмы </a:t>
            </a:r>
            <a:r>
              <a:rPr lang="en-US" altLang="en-US" sz="1600" dirty="0">
                <a:solidFill>
                  <a:srgbClr val="00B050"/>
                </a:solidFill>
              </a:rPr>
              <a:t>RPC (Remote Procedure Call), </a:t>
            </a:r>
            <a:r>
              <a:rPr lang="ru-RU" altLang="en-US" sz="1600" dirty="0">
                <a:solidFill>
                  <a:srgbClr val="00B050"/>
                </a:solidFill>
              </a:rPr>
              <a:t>при которых клиент отдаёт свои данные на сервер, сервер их обрабатывает, возвращает результат (возможно, разный в зависимости от предыдущих запросов)</a:t>
            </a:r>
          </a:p>
        </p:txBody>
      </p:sp>
    </p:spTree>
    <p:extLst>
      <p:ext uri="{BB962C8B-B14F-4D97-AF65-F5344CB8AC3E}">
        <p14:creationId xmlns:p14="http://schemas.microsoft.com/office/powerpoint/2010/main" val="12871971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REST — Representational State Transfer</a:t>
            </a:r>
            <a:r>
              <a:rPr lang="ru-RU" altLang="en-US" sz="2800" dirty="0"/>
              <a:t/>
            </a:r>
            <a:br>
              <a:rPr lang="ru-RU" altLang="en-US" sz="2800" dirty="0"/>
            </a:br>
            <a:r>
              <a:rPr lang="ru-RU" altLang="en-US" sz="1800" dirty="0"/>
              <a:t>(представительная передача состояния)</a:t>
            </a:r>
            <a:endParaRPr lang="en-US" altLang="en-US" sz="18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196975"/>
          <a:ext cx="8103266" cy="3723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2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2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8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 </a:t>
                      </a:r>
                      <a:r>
                        <a:rPr lang="en-US" dirty="0"/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Действие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Пример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Получить информацию о ресурсе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 </a:t>
                      </a:r>
                      <a:r>
                        <a:rPr lang="en-US" sz="1400" dirty="0">
                          <a:hlinkClick r:id="rId3"/>
                        </a:rPr>
                        <a:t>http://example.com/api/orders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получить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список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заказов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Создать новый ресурс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POST </a:t>
                      </a:r>
                      <a:r>
                        <a:rPr lang="en-US" sz="1400" dirty="0">
                          <a:hlinkClick r:id="rId3"/>
                        </a:rPr>
                        <a:t>http://example.com/api/orders</a:t>
                      </a:r>
                      <a:endParaRPr lang="ru-RU" sz="1400" dirty="0"/>
                    </a:p>
                    <a:p>
                      <a:r>
                        <a:rPr lang="en-US" sz="1400" dirty="0"/>
                        <a:t>&lt;</a:t>
                      </a:r>
                      <a:r>
                        <a:rPr lang="ru-RU" sz="1400" dirty="0"/>
                        <a:t>данные</a:t>
                      </a:r>
                      <a:r>
                        <a:rPr lang="en-US" sz="1400" dirty="0"/>
                        <a:t>&gt;</a:t>
                      </a:r>
                      <a:endParaRPr lang="ru-RU" sz="1400" dirty="0"/>
                    </a:p>
                    <a:p>
                      <a:r>
                        <a:rPr lang="ru-RU" sz="1400" dirty="0"/>
                        <a:t>(создать</a:t>
                      </a:r>
                      <a:r>
                        <a:rPr lang="ru-RU" sz="1400" baseline="0" dirty="0"/>
                        <a:t> новый заказ исходя из данных, переданных после запроса)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Изменить</a:t>
                      </a:r>
                      <a:r>
                        <a:rPr lang="ru-RU" sz="1400" baseline="0" dirty="0"/>
                        <a:t> ресурс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PUT </a:t>
                      </a:r>
                      <a:r>
                        <a:rPr lang="en-US" sz="1400" dirty="0">
                          <a:hlinkClick r:id="rId4"/>
                        </a:rPr>
                        <a:t>http://example.com/api/orders/4010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&lt;</a:t>
                      </a:r>
                      <a:r>
                        <a:rPr lang="ru-RU" sz="1400" dirty="0"/>
                        <a:t>данные</a:t>
                      </a:r>
                      <a:r>
                        <a:rPr lang="en-US" sz="1400" dirty="0"/>
                        <a:t>&gt;</a:t>
                      </a:r>
                      <a:endParaRPr lang="ru-RU" sz="1400" dirty="0"/>
                    </a:p>
                    <a:p>
                      <a:r>
                        <a:rPr lang="ru-RU" sz="1400" dirty="0"/>
                        <a:t>(модифицировать</a:t>
                      </a:r>
                      <a:r>
                        <a:rPr lang="ru-RU" sz="1400" baseline="0" dirty="0"/>
                        <a:t> заказ 4010 исходя из данных, переданных после запроса)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Удалить ресурс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DELETE </a:t>
                      </a:r>
                      <a:r>
                        <a:rPr lang="en-US" sz="1400" dirty="0">
                          <a:hlinkClick r:id="rId5"/>
                        </a:rPr>
                        <a:t>http://example.com/api/orders/4010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(</a:t>
                      </a:r>
                      <a:r>
                        <a:rPr lang="ru-RU" sz="1400" dirty="0"/>
                        <a:t>удалить заказ 4010</a:t>
                      </a:r>
                      <a:r>
                        <a:rPr lang="en-US" sz="1400" dirty="0"/>
                        <a:t>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5265102"/>
            <a:ext cx="7427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Данные в запросе обычно передаются в виде </a:t>
            </a:r>
            <a:r>
              <a:rPr lang="en-US" sz="1400" baseline="0" dirty="0"/>
              <a:t>JSON</a:t>
            </a:r>
            <a:r>
              <a:rPr lang="ru-RU" sz="1400" baseline="0" dirty="0"/>
              <a:t>, либо непосредственно в параметрах </a:t>
            </a:r>
            <a:r>
              <a:rPr lang="en-US" sz="1400" baseline="0" dirty="0"/>
              <a:t>URL</a:t>
            </a:r>
            <a:r>
              <a:rPr lang="ru-RU" sz="1400" baseline="0" dirty="0"/>
              <a:t> (если данных немного)</a:t>
            </a:r>
            <a:endParaRPr lang="en-US" sz="1400" baseline="0" dirty="0"/>
          </a:p>
          <a:p>
            <a:pPr algn="l"/>
            <a:endParaRPr 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1019696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Пример облачного сервиса с </a:t>
            </a:r>
            <a:r>
              <a:rPr lang="en-US" altLang="en-US" sz="2800" dirty="0"/>
              <a:t>REST API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30403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Сервис </a:t>
            </a:r>
            <a:r>
              <a:rPr lang="en-US" altLang="en-US" sz="1800" dirty="0" err="1"/>
              <a:t>binlist.net</a:t>
            </a:r>
            <a:r>
              <a:rPr lang="en-US" altLang="en-US" sz="1800" dirty="0"/>
              <a:t> </a:t>
            </a:r>
            <a:r>
              <a:rPr lang="ru-RU" altLang="en-US" sz="1800" dirty="0"/>
              <a:t>выдаёт информацию о банковской карте по первым 8 цифрам её номера (</a:t>
            </a:r>
            <a:r>
              <a:rPr lang="en-US" altLang="en-US" sz="1800" dirty="0"/>
              <a:t>PCI DSS </a:t>
            </a:r>
            <a:r>
              <a:rPr lang="ru-RU" altLang="en-US" sz="1800" dirty="0"/>
              <a:t>всё соответствует, не беспокойтесь)</a:t>
            </a:r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Запросы выполняются по </a:t>
            </a:r>
            <a:r>
              <a:rPr lang="en-US" altLang="en-US" sz="1800" dirty="0"/>
              <a:t>HTTPS</a:t>
            </a:r>
            <a:r>
              <a:rPr lang="ru-RU" altLang="en-US" sz="1800" dirty="0"/>
              <a:t> (</a:t>
            </a:r>
            <a:r>
              <a:rPr lang="en-US" sz="1800" dirty="0">
                <a:hlinkClick r:id="rId3" invalidUrl="https://lookup.binlist.net/[0-9]{8})"/>
              </a:rPr>
              <a:t>https://lookup.binlist.net/[0-9]{8})</a:t>
            </a:r>
            <a:endParaRPr lang="ru-RU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Ответы приходят в </a:t>
            </a:r>
            <a:r>
              <a:rPr lang="en-US" altLang="en-US" sz="1800" dirty="0"/>
              <a:t>JSON</a:t>
            </a:r>
            <a:endParaRPr lang="ru-RU" altLang="en-US" sz="1400" dirty="0"/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EEC152-2E46-F549-B005-C17CA7FA9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354" y="3284984"/>
            <a:ext cx="8013078" cy="30802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2000" baseline="0" dirty="0"/>
              <a:t>r = </a:t>
            </a:r>
            <a:r>
              <a:rPr lang="nb-NO" sz="2000" baseline="0" dirty="0" err="1"/>
              <a:t>requests.get</a:t>
            </a:r>
            <a:r>
              <a:rPr lang="nb-NO" sz="2000" baseline="0" dirty="0"/>
              <a:t>(URL, </a:t>
            </a:r>
            <a:r>
              <a:rPr lang="nb-NO" sz="2000" baseline="0" dirty="0" err="1"/>
              <a:t>headers</a:t>
            </a:r>
            <a:r>
              <a:rPr lang="nb-NO" sz="2000" baseline="0" dirty="0"/>
              <a:t>={'Accept-Version': "3"})</a:t>
            </a:r>
          </a:p>
          <a:p>
            <a:endParaRPr lang="nb-NO" sz="2000" baseline="0" dirty="0"/>
          </a:p>
          <a:p>
            <a:r>
              <a:rPr lang="nb-NO" sz="2000" baseline="0" dirty="0" err="1"/>
              <a:t>r.status_code</a:t>
            </a:r>
            <a:r>
              <a:rPr lang="nb-NO" sz="2000" baseline="0" dirty="0"/>
              <a:t> — </a:t>
            </a:r>
            <a:r>
              <a:rPr lang="ru-RU" sz="2000" baseline="0" dirty="0"/>
              <a:t>код ошибки (для </a:t>
            </a:r>
            <a:r>
              <a:rPr lang="nb-NO" sz="2000" baseline="0" dirty="0"/>
              <a:t>HTTP </a:t>
            </a:r>
            <a:r>
              <a:rPr lang="ru-RU" sz="2000" baseline="0" dirty="0"/>
              <a:t>успешный результат — коды от 200 до 299)</a:t>
            </a:r>
          </a:p>
          <a:p>
            <a:r>
              <a:rPr lang="en-US" sz="2000" baseline="0" dirty="0" err="1"/>
              <a:t>r.text</a:t>
            </a:r>
            <a:r>
              <a:rPr lang="en-US" sz="2000" baseline="0" dirty="0"/>
              <a:t> — </a:t>
            </a:r>
            <a:r>
              <a:rPr lang="ru-RU" sz="2000" baseline="0" dirty="0"/>
              <a:t>ответ сервера в виде строки</a:t>
            </a:r>
          </a:p>
          <a:p>
            <a:r>
              <a:rPr lang="en-US" sz="2000" baseline="0" dirty="0" err="1"/>
              <a:t>r.content</a:t>
            </a:r>
            <a:r>
              <a:rPr lang="en-US" sz="2000" baseline="0" dirty="0"/>
              <a:t> — </a:t>
            </a:r>
            <a:r>
              <a:rPr lang="ru-RU" sz="2000" baseline="0" dirty="0"/>
              <a:t>ответ сервера в виде </a:t>
            </a:r>
            <a:endParaRPr lang="en-US" sz="2000" baseline="0" dirty="0"/>
          </a:p>
          <a:p>
            <a:r>
              <a:rPr lang="en-US" sz="2000" baseline="0" dirty="0" err="1"/>
              <a:t>r.json</a:t>
            </a:r>
            <a:r>
              <a:rPr lang="en-US" sz="2000" baseline="0" dirty="0"/>
              <a:t>() — </a:t>
            </a:r>
            <a:r>
              <a:rPr lang="ru-RU" sz="2000" baseline="0" dirty="0"/>
              <a:t>если сервер отвечает в формате </a:t>
            </a:r>
            <a:r>
              <a:rPr lang="en-US" sz="2000" baseline="0" dirty="0"/>
              <a:t>JSON</a:t>
            </a:r>
            <a:r>
              <a:rPr lang="ru-RU" sz="2000" baseline="0" dirty="0"/>
              <a:t> — ответ сервера, преобразованный в объект </a:t>
            </a:r>
            <a:r>
              <a:rPr lang="en-US" sz="2000" baseline="0" dirty="0"/>
              <a:t>Python</a:t>
            </a:r>
            <a:endParaRPr lang="nb-NO" sz="2000" baseline="0" dirty="0"/>
          </a:p>
        </p:txBody>
      </p:sp>
    </p:spTree>
    <p:extLst>
      <p:ext uri="{BB962C8B-B14F-4D97-AF65-F5344CB8AC3E}">
        <p14:creationId xmlns:p14="http://schemas.microsoft.com/office/powerpoint/2010/main" val="65540759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Работа с </a:t>
            </a:r>
            <a:r>
              <a:rPr lang="en-US" altLang="en-US" sz="2800" dirty="0"/>
              <a:t>Cisco Catalyst 8000v </a:t>
            </a:r>
            <a:r>
              <a:rPr lang="ru-RU" altLang="en-US" sz="2800" dirty="0"/>
              <a:t>по </a:t>
            </a:r>
            <a:r>
              <a:rPr lang="en-US" altLang="en-US" sz="2800" dirty="0"/>
              <a:t>REST API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30403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Большая коллекция </a:t>
            </a:r>
            <a:r>
              <a:rPr lang="en-US" altLang="en-US" sz="1800" dirty="0"/>
              <a:t>YANG-</a:t>
            </a:r>
            <a:r>
              <a:rPr lang="ru-RU" altLang="en-US" sz="1800" dirty="0"/>
              <a:t>моделей для различных устройств различных вендоров</a:t>
            </a:r>
            <a:r>
              <a:rPr lang="en-US" altLang="en-US" sz="1800" dirty="0"/>
              <a:t>:</a:t>
            </a:r>
            <a:endParaRPr lang="ru-RU" altLang="en-US" sz="1800" dirty="0"/>
          </a:p>
          <a:p>
            <a:pPr eaLnBrk="1" hangingPunct="1"/>
            <a:r>
              <a:rPr lang="en-US" altLang="en-US" sz="1800" dirty="0">
                <a:hlinkClick r:id="rId3"/>
              </a:rPr>
              <a:t>https://github.com/YangModels/yang</a:t>
            </a:r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EEC152-2E46-F549-B005-C17CA7FA9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52936"/>
            <a:ext cx="8435280" cy="345638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1400" baseline="0" dirty="0"/>
              <a:t>headers = {</a:t>
            </a:r>
          </a:p>
          <a:p>
            <a:r>
              <a:rPr lang="nb-NO" sz="1400" baseline="0" dirty="0"/>
              <a:t>    "</a:t>
            </a:r>
            <a:r>
              <a:rPr lang="nb-NO" sz="1400" baseline="0" dirty="0" err="1"/>
              <a:t>accept</a:t>
            </a:r>
            <a:r>
              <a:rPr lang="nb-NO" sz="1400" baseline="0" dirty="0"/>
              <a:t>": "</a:t>
            </a:r>
            <a:r>
              <a:rPr lang="nb-NO" sz="1400" baseline="0" dirty="0" err="1"/>
              <a:t>application</a:t>
            </a:r>
            <a:r>
              <a:rPr lang="nb-NO" sz="1400" baseline="0" dirty="0"/>
              <a:t>/</a:t>
            </a:r>
            <a:r>
              <a:rPr lang="nb-NO" sz="1400" baseline="0" dirty="0" err="1"/>
              <a:t>yang-data+json</a:t>
            </a:r>
            <a:r>
              <a:rPr lang="nb-NO" sz="1400" baseline="0" dirty="0"/>
              <a:t>",</a:t>
            </a:r>
          </a:p>
          <a:p>
            <a:r>
              <a:rPr lang="nb-NO" sz="1400" baseline="0" dirty="0"/>
              <a:t>    "Content-Type": "</a:t>
            </a:r>
            <a:r>
              <a:rPr lang="nb-NO" sz="1400" baseline="0" dirty="0" err="1"/>
              <a:t>application</a:t>
            </a:r>
            <a:r>
              <a:rPr lang="nb-NO" sz="1400" baseline="0" dirty="0"/>
              <a:t>/</a:t>
            </a:r>
            <a:r>
              <a:rPr lang="nb-NO" sz="1400" baseline="0" dirty="0" err="1"/>
              <a:t>yang-data+json</a:t>
            </a:r>
            <a:r>
              <a:rPr lang="nb-NO" sz="1400" baseline="0" dirty="0"/>
              <a:t>"</a:t>
            </a:r>
          </a:p>
          <a:p>
            <a:r>
              <a:rPr lang="nb-NO" sz="1400" baseline="0" dirty="0"/>
              <a:t>}</a:t>
            </a:r>
          </a:p>
          <a:p>
            <a:endParaRPr lang="nb-NO" sz="1400" baseline="0" dirty="0"/>
          </a:p>
          <a:p>
            <a:r>
              <a:rPr lang="nb-NO" sz="1400" baseline="0" dirty="0"/>
              <a:t>r = </a:t>
            </a:r>
            <a:r>
              <a:rPr lang="nb-NO" sz="1400" baseline="0" dirty="0" err="1"/>
              <a:t>requests.get</a:t>
            </a:r>
            <a:r>
              <a:rPr lang="nb-NO" sz="1400" baseline="0" dirty="0"/>
              <a:t>(</a:t>
            </a:r>
            <a:r>
              <a:rPr lang="nb-NO" sz="1400" baseline="0" dirty="0" err="1"/>
              <a:t>host_url</a:t>
            </a:r>
            <a:r>
              <a:rPr lang="nb-NO" sz="1400" baseline="0" dirty="0"/>
              <a:t> + '/</a:t>
            </a:r>
            <a:r>
              <a:rPr lang="nb-NO" sz="1400" baseline="0" dirty="0" err="1"/>
              <a:t>restconf</a:t>
            </a:r>
            <a:r>
              <a:rPr lang="nb-NO" sz="1400" baseline="0" dirty="0"/>
              <a:t>/data/</a:t>
            </a:r>
            <a:r>
              <a:rPr lang="nb-NO" sz="1400" baseline="0" dirty="0" err="1"/>
              <a:t>Cisco-IOS-XE-interfaces-oper:interfaces</a:t>
            </a:r>
            <a:r>
              <a:rPr lang="nb-NO" sz="1400" baseline="0" dirty="0"/>
              <a:t>', </a:t>
            </a:r>
            <a:r>
              <a:rPr lang="nb-NO" sz="1400" baseline="0" dirty="0" err="1"/>
              <a:t>auth</a:t>
            </a:r>
            <a:r>
              <a:rPr lang="nb-NO" sz="1400" baseline="0" dirty="0"/>
              <a:t>=("</a:t>
            </a:r>
            <a:r>
              <a:rPr lang="nb-NO" sz="1400" baseline="0" dirty="0" err="1"/>
              <a:t>name</a:t>
            </a:r>
            <a:r>
              <a:rPr lang="nb-NO" sz="1400" baseline="0" dirty="0"/>
              <a:t>", "</a:t>
            </a:r>
            <a:r>
              <a:rPr lang="nb-NO" sz="1400" baseline="0" dirty="0" err="1"/>
              <a:t>password</a:t>
            </a:r>
            <a:r>
              <a:rPr lang="nb-NO" sz="1400" baseline="0" dirty="0"/>
              <a:t>"), headers=headers, </a:t>
            </a:r>
            <a:r>
              <a:rPr lang="nb-NO" sz="1400" baseline="0" dirty="0" err="1"/>
              <a:t>verify</a:t>
            </a:r>
            <a:r>
              <a:rPr lang="nb-NO" sz="1400" baseline="0" dirty="0"/>
              <a:t>=False)</a:t>
            </a:r>
          </a:p>
          <a:p>
            <a:r>
              <a:rPr lang="nb-NO" sz="1400" baseline="0" dirty="0" err="1"/>
              <a:t>pprint.pprint</a:t>
            </a:r>
            <a:r>
              <a:rPr lang="nb-NO" sz="1400" baseline="0" dirty="0"/>
              <a:t>(</a:t>
            </a:r>
            <a:r>
              <a:rPr lang="nb-NO" sz="1400" baseline="0" dirty="0" err="1"/>
              <a:t>r.json</a:t>
            </a:r>
            <a:r>
              <a:rPr lang="nb-NO" sz="1400" baseline="0" dirty="0"/>
              <a:t>())</a:t>
            </a:r>
          </a:p>
          <a:p>
            <a:endParaRPr lang="nb-NO" sz="1400" baseline="0" dirty="0"/>
          </a:p>
          <a:p>
            <a:r>
              <a:rPr lang="nb-NO" sz="1400" baseline="0" dirty="0"/>
              <a:t>{'</a:t>
            </a:r>
            <a:r>
              <a:rPr lang="nb-NO" sz="1400" baseline="0" dirty="0" err="1"/>
              <a:t>Cisco-IOS-XE-interfaces-oper:interfaces</a:t>
            </a:r>
            <a:r>
              <a:rPr lang="nb-NO" sz="1400" baseline="0" dirty="0"/>
              <a:t>': {'</a:t>
            </a:r>
            <a:r>
              <a:rPr lang="nb-NO" sz="1400" baseline="0" dirty="0" err="1"/>
              <a:t>interface</a:t>
            </a:r>
            <a:r>
              <a:rPr lang="nb-NO" sz="1400" baseline="0" dirty="0"/>
              <a:t>': [{'</a:t>
            </a:r>
            <a:r>
              <a:rPr lang="nb-NO" sz="1400" baseline="0" dirty="0" err="1"/>
              <a:t>admin</a:t>
            </a:r>
            <a:r>
              <a:rPr lang="nb-NO" sz="1400" baseline="0" dirty="0"/>
              <a:t>-status': 'if-state-up',</a:t>
            </a:r>
          </a:p>
          <a:p>
            <a:r>
              <a:rPr lang="nb-NO" sz="1400" baseline="0" dirty="0"/>
              <a:t>                                                            'auto-</a:t>
            </a:r>
            <a:r>
              <a:rPr lang="nb-NO" sz="1400" baseline="0" dirty="0" err="1"/>
              <a:t>downstream</a:t>
            </a:r>
            <a:r>
              <a:rPr lang="nb-NO" sz="1400" baseline="0" dirty="0"/>
              <a:t>-</a:t>
            </a:r>
            <a:r>
              <a:rPr lang="nb-NO" sz="1400" baseline="0" dirty="0" err="1"/>
              <a:t>bandwidth</a:t>
            </a:r>
            <a:r>
              <a:rPr lang="nb-NO" sz="1400" baseline="0" dirty="0"/>
              <a:t>': '0',</a:t>
            </a:r>
          </a:p>
          <a:p>
            <a:r>
              <a:rPr lang="nb-NO" sz="1400" baseline="0" dirty="0"/>
              <a:t>                                                            'auto-</a:t>
            </a:r>
            <a:r>
              <a:rPr lang="nb-NO" sz="1400" baseline="0" dirty="0" err="1"/>
              <a:t>upstream</a:t>
            </a:r>
            <a:r>
              <a:rPr lang="nb-NO" sz="1400" baseline="0" dirty="0"/>
              <a:t>-</a:t>
            </a:r>
            <a:r>
              <a:rPr lang="nb-NO" sz="1400" baseline="0" dirty="0" err="1"/>
              <a:t>bandwidth</a:t>
            </a:r>
            <a:r>
              <a:rPr lang="nb-NO" sz="1400" baseline="0" dirty="0"/>
              <a:t>': '0',</a:t>
            </a:r>
          </a:p>
          <a:p>
            <a:r>
              <a:rPr lang="nb-NO" sz="1400" baseline="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2830218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</a:t>
            </a:r>
            <a:r>
              <a:rPr lang="en-US" altLang="en-US" sz="2400" dirty="0"/>
              <a:t>2</a:t>
            </a:r>
            <a:r>
              <a:rPr lang="ru-RU" altLang="en-US" sz="2400" dirty="0"/>
              <a:t>.</a:t>
            </a:r>
            <a:r>
              <a:rPr lang="en-US" altLang="en-US" sz="2400" dirty="0"/>
              <a:t>1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сетевым устройством</a:t>
            </a:r>
          </a:p>
        </p:txBody>
      </p:sp>
    </p:spTree>
    <p:extLst>
      <p:ext uri="{BB962C8B-B14F-4D97-AF65-F5344CB8AC3E}">
        <p14:creationId xmlns:p14="http://schemas.microsoft.com/office/powerpoint/2010/main" val="46743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Исходный код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8840"/>
            <a:ext cx="8229600" cy="4464348"/>
          </a:xfrm>
        </p:spPr>
        <p:txBody>
          <a:bodyPr/>
          <a:lstStyle/>
          <a:p>
            <a:pPr eaLnBrk="1" hangingPunct="1"/>
            <a:r>
              <a:rPr lang="ru-RU" altLang="en-US" sz="2000" dirty="0"/>
              <a:t>Исходный код: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Представляет собой обычные текстовые файлы (для простых программ — один, для сложных — до сотен и тысяч)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Хранение, модификация и совместная работа с исходным кодом — большая проблема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Программисты, как любые специалисты, не любят делать лишнюю работу — важно повторное использование кода (</a:t>
            </a:r>
            <a:r>
              <a:rPr lang="en-US" altLang="en-US" sz="2000" dirty="0"/>
              <a:t>code reuse</a:t>
            </a:r>
            <a:r>
              <a:rPr lang="en-US" altLang="en-US" sz="2000" baseline="30000" dirty="0"/>
              <a:t>*</a:t>
            </a:r>
            <a:r>
              <a:rPr lang="en-US" altLang="en-US" sz="2000" dirty="0"/>
              <a:t>)</a:t>
            </a:r>
            <a:endParaRPr lang="ru-RU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2075834" y="1268760"/>
            <a:ext cx="6513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600" i="1" baseline="0" dirty="0">
                <a:solidFill>
                  <a:srgbClr val="00B050"/>
                </a:solidFill>
              </a:rPr>
              <a:t>Программист — это устройство, преобразующие кофеин в код</a:t>
            </a:r>
          </a:p>
          <a:p>
            <a:pPr algn="r"/>
            <a:r>
              <a:rPr lang="ru-RU" sz="1600" i="1" baseline="0" dirty="0">
                <a:solidFill>
                  <a:srgbClr val="00B050"/>
                </a:solidFill>
              </a:rPr>
              <a:t>© народное</a:t>
            </a:r>
            <a:endParaRPr lang="en-US" sz="1600" i="1" baseline="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575749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en-US" sz="1600" baseline="0" dirty="0"/>
              <a:t>*</a:t>
            </a:r>
            <a:r>
              <a:rPr lang="ru-RU" altLang="en-US" sz="1600" baseline="0" dirty="0"/>
              <a:t>Принцип </a:t>
            </a:r>
            <a:r>
              <a:rPr lang="en-US" altLang="en-US" sz="1600" baseline="0" dirty="0"/>
              <a:t>DRY (don’t repeat yourself)</a:t>
            </a:r>
            <a:r>
              <a:rPr lang="ru-RU" altLang="en-US" sz="1600" baseline="0" dirty="0"/>
              <a:t>, противоположный ему подход </a:t>
            </a:r>
            <a:r>
              <a:rPr lang="en-US" altLang="en-US" sz="1600" baseline="0" dirty="0"/>
              <a:t>WET (write everything twice)</a:t>
            </a:r>
            <a:endParaRPr lang="ru-RU" alt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9289812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608289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Устройство</a:t>
            </a:r>
            <a:r>
              <a:rPr lang="en-US" altLang="en-US" sz="1800" dirty="0"/>
              <a:t> (Cisco Catalyst 8000v): 10.31.70.209</a:t>
            </a:r>
            <a:r>
              <a:rPr lang="ru-RU" altLang="en-US" sz="1800" dirty="0"/>
              <a:t> (нужен </a:t>
            </a:r>
            <a:r>
              <a:rPr lang="en-US" altLang="en-US" sz="1800" dirty="0"/>
              <a:t>VPN</a:t>
            </a:r>
            <a:r>
              <a:rPr lang="ru-RU" altLang="en-US" sz="1800" dirty="0"/>
              <a:t>)</a:t>
            </a:r>
            <a:endParaRPr lang="en-US" altLang="en-US" sz="1800" dirty="0"/>
          </a:p>
          <a:p>
            <a:pPr eaLnBrk="1" hangingPunct="1"/>
            <a:r>
              <a:rPr lang="en-US" altLang="en-US" sz="1800" dirty="0"/>
              <a:t>Login: </a:t>
            </a:r>
            <a:r>
              <a:rPr lang="en-US" sz="1800" dirty="0" err="1"/>
              <a:t>restapi</a:t>
            </a:r>
            <a:endParaRPr lang="en-US" sz="1800" dirty="0"/>
          </a:p>
          <a:p>
            <a:pPr eaLnBrk="1" hangingPunct="1"/>
            <a:r>
              <a:rPr lang="en-US" altLang="en-US" sz="1800" dirty="0"/>
              <a:t>Password: </a:t>
            </a:r>
            <a:r>
              <a:rPr lang="en-US" sz="1800" dirty="0"/>
              <a:t>j0sg1280-7@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ru-RU" altLang="en-US" sz="1800" dirty="0"/>
              <a:t>Задание 1</a:t>
            </a:r>
            <a:r>
              <a:rPr lang="en-US" altLang="en-US" sz="1800" dirty="0"/>
              <a:t>. </a:t>
            </a:r>
            <a:r>
              <a:rPr lang="ru-RU" altLang="en-US" sz="1800" dirty="0"/>
              <a:t>Получите список интерфейсов с помощью </a:t>
            </a:r>
            <a:r>
              <a:rPr lang="en-US" altLang="en-US" sz="1800" dirty="0" err="1"/>
              <a:t>paramiko</a:t>
            </a:r>
            <a:r>
              <a:rPr lang="en-US" altLang="en-US" sz="1800" dirty="0"/>
              <a:t>. </a:t>
            </a:r>
            <a:r>
              <a:rPr lang="ru-RU" altLang="en-US" sz="1800" dirty="0"/>
              <a:t>Для каждого интерфейса получите количество принятых и отправленных пакетов и принятых и отправленных байтов.</a:t>
            </a:r>
          </a:p>
          <a:p>
            <a:pPr eaLnBrk="1" hangingPunct="1"/>
            <a:r>
              <a:rPr lang="ru-RU" altLang="en-US" sz="1800" dirty="0"/>
              <a:t>Воспользуйтесь </a:t>
            </a:r>
            <a:r>
              <a:rPr lang="en-US" altLang="en-US" sz="1800" dirty="0"/>
              <a:t>‘show interface\n’</a:t>
            </a:r>
          </a:p>
          <a:p>
            <a:pPr eaLnBrk="1" hangingPunct="1"/>
            <a:r>
              <a:rPr lang="ru-RU" altLang="en-US" sz="1800" dirty="0"/>
              <a:t>Не забывайте про </a:t>
            </a:r>
            <a:r>
              <a:rPr lang="en-US" altLang="en-US" sz="1800" dirty="0"/>
              <a:t>‘terminal length 0\n’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ru-RU" altLang="en-US" sz="1800" dirty="0"/>
              <a:t>Задание 2. Получите аналогичный список интерфейсов с помощью </a:t>
            </a:r>
            <a:r>
              <a:rPr lang="en-US" altLang="en-US" sz="1800" dirty="0"/>
              <a:t>REST API. </a:t>
            </a:r>
            <a:r>
              <a:rPr lang="ru-RU" altLang="en-US" sz="1800" dirty="0"/>
              <a:t>Получите количество принятых и отправленных пакетов и принятых и отправленных байтов</a:t>
            </a:r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4847913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./p4ne/Lab2.1/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netdevice.py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8758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2.2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Сетевое взаимодействие</a:t>
            </a:r>
            <a:r>
              <a:rPr lang="en-US" altLang="en-US" sz="3600" dirty="0"/>
              <a:t> (</a:t>
            </a:r>
            <a:r>
              <a:rPr lang="ru-RU" altLang="en-US" sz="3600" dirty="0"/>
              <a:t>продолжение)</a:t>
            </a:r>
            <a:br>
              <a:rPr lang="ru-RU" altLang="en-US" sz="3600" dirty="0"/>
            </a:br>
            <a:r>
              <a:rPr lang="ru-RU" altLang="en-US" sz="3600" dirty="0"/>
              <a:t>Декораторы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7517179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Полезный </a:t>
            </a:r>
            <a:r>
              <a:rPr lang="ru-RU" altLang="en-US" dirty="0" err="1"/>
              <a:t>фреймворк</a:t>
            </a:r>
            <a:r>
              <a:rPr lang="ru-RU" altLang="en-US" dirty="0"/>
              <a:t> — </a:t>
            </a:r>
            <a:r>
              <a:rPr lang="en-US" altLang="en-US" dirty="0"/>
              <a:t>Flask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4186808" cy="5040337"/>
          </a:xfrm>
        </p:spPr>
        <p:txBody>
          <a:bodyPr/>
          <a:lstStyle/>
          <a:p>
            <a:r>
              <a:rPr lang="ru-RU" sz="1800" dirty="0"/>
              <a:t>Набор библиотек для разработки веб-серверов, простейший сервер — справа</a:t>
            </a:r>
            <a:endParaRPr lang="en-US" sz="1800" dirty="0"/>
          </a:p>
          <a:p>
            <a:endParaRPr lang="ru-RU" sz="1800" dirty="0"/>
          </a:p>
          <a:p>
            <a:r>
              <a:rPr lang="ru-RU" sz="1800" dirty="0"/>
              <a:t>По умолчанию запускается на всех интерфейсах, порт </a:t>
            </a:r>
            <a:r>
              <a:rPr lang="en-US" sz="1800" dirty="0"/>
              <a:t>5000</a:t>
            </a:r>
            <a:r>
              <a:rPr lang="ru-RU" sz="1800" dirty="0"/>
              <a:t> (если нужно изменить, воспользуйтесь </a:t>
            </a:r>
            <a:r>
              <a:rPr lang="en-US" sz="1800" dirty="0" err="1"/>
              <a:t>app.run</a:t>
            </a:r>
            <a:r>
              <a:rPr lang="en-US" sz="1800" dirty="0"/>
              <a:t>(port=80)</a:t>
            </a:r>
          </a:p>
          <a:p>
            <a:endParaRPr lang="en-US" sz="1800" dirty="0"/>
          </a:p>
          <a:p>
            <a:r>
              <a:rPr lang="ru-RU" sz="1800" dirty="0"/>
              <a:t>Автоматически подгружает изменённый исходный файл, если обнаруживает изменения</a:t>
            </a:r>
            <a:endParaRPr lang="en-US" sz="1800" dirty="0"/>
          </a:p>
          <a:p>
            <a:endParaRPr lang="en-US" sz="1800" dirty="0"/>
          </a:p>
          <a:p>
            <a:r>
              <a:rPr lang="ru-RU" sz="1800" dirty="0"/>
              <a:t>Ориентирован на использование декораторов (конструкция </a:t>
            </a:r>
            <a:r>
              <a:rPr lang="en-US" sz="1800" dirty="0"/>
              <a:t>@)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44008" y="1212850"/>
            <a:ext cx="4290292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from </a:t>
            </a:r>
            <a:r>
              <a:rPr lang="en-US" sz="1400" baseline="0" dirty="0"/>
              <a:t>flask </a:t>
            </a:r>
            <a:r>
              <a:rPr lang="en-US" sz="1400" b="1" baseline="0" dirty="0"/>
              <a:t>import </a:t>
            </a:r>
            <a:r>
              <a:rPr lang="en-US" sz="1400" baseline="0" dirty="0"/>
              <a:t>Flask</a:t>
            </a:r>
            <a:br>
              <a:rPr lang="en-US" sz="1400" baseline="0" dirty="0"/>
            </a:br>
            <a:r>
              <a:rPr lang="en-US" sz="1400" baseline="0" dirty="0"/>
              <a:t/>
            </a:r>
            <a:br>
              <a:rPr lang="en-US" sz="1400" baseline="0" dirty="0"/>
            </a:br>
            <a:r>
              <a:rPr lang="en-US" sz="1400" baseline="0" dirty="0"/>
              <a:t>app = Flask(__name__)</a:t>
            </a:r>
            <a:br>
              <a:rPr lang="en-US" sz="1400" baseline="0" dirty="0"/>
            </a:br>
            <a:r>
              <a:rPr lang="en-US" sz="1400" baseline="0" dirty="0"/>
              <a:t/>
            </a:r>
            <a:br>
              <a:rPr lang="en-US" sz="1400" baseline="0" dirty="0"/>
            </a:br>
            <a:r>
              <a:rPr lang="en-US" sz="1400" baseline="0" dirty="0"/>
              <a:t>@</a:t>
            </a:r>
            <a:r>
              <a:rPr lang="en-US" sz="1400" baseline="0" dirty="0" err="1"/>
              <a:t>app.route</a:t>
            </a:r>
            <a:r>
              <a:rPr lang="en-US" sz="1400" baseline="0" dirty="0"/>
              <a:t>(</a:t>
            </a:r>
            <a:r>
              <a:rPr lang="en-US" sz="1400" b="1" baseline="0" dirty="0"/>
              <a:t>'/'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aseline="0" dirty="0"/>
              <a:t>@</a:t>
            </a:r>
            <a:r>
              <a:rPr lang="en-US" sz="1400" baseline="0" dirty="0" err="1"/>
              <a:t>app.route</a:t>
            </a:r>
            <a:r>
              <a:rPr lang="en-US" sz="1400" baseline="0" dirty="0"/>
              <a:t>(</a:t>
            </a:r>
            <a:r>
              <a:rPr lang="en-US" sz="1400" b="1" baseline="0" dirty="0"/>
              <a:t>'/index'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index():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return "Hello, World!"</a:t>
            </a:r>
            <a:br>
              <a:rPr lang="en-US" sz="1400" b="1" baseline="0" dirty="0"/>
            </a:br>
            <a:r>
              <a:rPr lang="en-US" sz="1400" b="1" baseline="0" dirty="0"/>
              <a:t/>
            </a:r>
            <a:br>
              <a:rPr lang="en-US" sz="1400" b="1" baseline="0" dirty="0"/>
            </a:br>
            <a:r>
              <a:rPr lang="en-US" sz="1400" baseline="0" dirty="0"/>
              <a:t>@</a:t>
            </a:r>
            <a:r>
              <a:rPr lang="en-US" sz="1400" baseline="0" dirty="0" err="1"/>
              <a:t>app.route</a:t>
            </a:r>
            <a:r>
              <a:rPr lang="en-US" sz="1400" baseline="0" dirty="0"/>
              <a:t>(</a:t>
            </a:r>
            <a:r>
              <a:rPr lang="en-US" sz="1400" b="1" baseline="0" dirty="0"/>
              <a:t>'/page1'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page1():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return "</a:t>
            </a:r>
            <a:r>
              <a:rPr lang="en-US" sz="1400" b="1" baseline="0" dirty="0" err="1"/>
              <a:t>Если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вы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это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читаете</a:t>
            </a:r>
            <a:r>
              <a:rPr lang="en-US" sz="1400" b="1" baseline="0" dirty="0"/>
              <a:t>, \</a:t>
            </a:r>
          </a:p>
          <a:p>
            <a:r>
              <a:rPr lang="en-US" sz="1400" b="1" baseline="0" dirty="0"/>
              <a:t>                 </a:t>
            </a:r>
            <a:r>
              <a:rPr lang="en-US" sz="1400" b="1" baseline="0" dirty="0" err="1"/>
              <a:t>вы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что-то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знаете</a:t>
            </a:r>
            <a:r>
              <a:rPr lang="en-US" sz="1400" b="1" baseline="0" dirty="0"/>
              <a:t> :)"</a:t>
            </a:r>
            <a:br>
              <a:rPr lang="en-US" sz="1400" b="1" baseline="0" dirty="0"/>
            </a:br>
            <a:r>
              <a:rPr lang="en-US" sz="1400" b="1" baseline="0" dirty="0"/>
              <a:t/>
            </a:r>
            <a:br>
              <a:rPr lang="en-US" sz="1400" b="1" baseline="0" dirty="0"/>
            </a:br>
            <a:r>
              <a:rPr lang="en-US" sz="1400" b="1" baseline="0" dirty="0"/>
              <a:t>if </a:t>
            </a:r>
            <a:r>
              <a:rPr lang="en-US" sz="1400" baseline="0" dirty="0"/>
              <a:t>__name__ == </a:t>
            </a:r>
            <a:r>
              <a:rPr lang="en-US" sz="1400" b="1" baseline="0" dirty="0"/>
              <a:t>'__main__'</a:t>
            </a:r>
            <a:r>
              <a:rPr lang="en-US" sz="1400" baseline="0" dirty="0"/>
              <a:t>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aseline="0" dirty="0" err="1"/>
              <a:t>app.run</a:t>
            </a:r>
            <a:r>
              <a:rPr lang="en-US" sz="1400" baseline="0" dirty="0"/>
              <a:t>(debug=</a:t>
            </a:r>
            <a:r>
              <a:rPr lang="en-US" sz="1400" b="1" baseline="0" dirty="0"/>
              <a:t>True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aseline="0" dirty="0"/>
              <a:t/>
            </a:r>
            <a:br>
              <a:rPr lang="en-US" sz="1400" baseline="0" dirty="0"/>
            </a:b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84925425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Декораторы — конструкция </a:t>
            </a:r>
            <a:r>
              <a:rPr lang="en-US" altLang="en-US" dirty="0"/>
              <a:t>@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4834880" cy="5328369"/>
          </a:xfrm>
        </p:spPr>
        <p:txBody>
          <a:bodyPr/>
          <a:lstStyle/>
          <a:p>
            <a:r>
              <a:rPr lang="ru-RU" sz="1600" dirty="0"/>
              <a:t>Конструкция</a:t>
            </a:r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@decor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F(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arg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ru-RU" sz="16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ru-RU" sz="1600" dirty="0"/>
              <a:t>в точности эквивалентна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F</a:t>
            </a:r>
            <a:r>
              <a:rPr lang="ru-RU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arg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 = decor(F)</a:t>
            </a:r>
          </a:p>
          <a:p>
            <a:r>
              <a:rPr lang="ru-RU" sz="1600" dirty="0"/>
              <a:t>Конструкция из предыдущего примера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@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app.route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('/')</a:t>
            </a:r>
            <a:b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index():</a:t>
            </a:r>
            <a:b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return "Hello, World!"</a:t>
            </a:r>
            <a:endParaRPr lang="ru-RU" sz="16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ru-RU" sz="1600" dirty="0"/>
              <a:t>в точности эквивалентна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index():</a:t>
            </a:r>
            <a:b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return "Hello, World!"</a:t>
            </a:r>
            <a:endParaRPr lang="ru-RU" sz="16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app.route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('/')(index)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ru-RU" sz="16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16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31947" y="1255462"/>
            <a:ext cx="3457748" cy="246157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 err="1"/>
              <a:t>modify_cubic</a:t>
            </a:r>
            <a:r>
              <a:rPr lang="en-US" sz="1200" baseline="0" dirty="0"/>
              <a:t>(</a:t>
            </a:r>
            <a:r>
              <a:rPr lang="en-US" sz="1200" baseline="0" dirty="0" err="1"/>
              <a:t>old_func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 </a:t>
            </a:r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 err="1"/>
              <a:t>new_cubic</a:t>
            </a:r>
            <a:r>
              <a:rPr lang="en-US" sz="1200" baseline="0" dirty="0"/>
              <a:t>(</a:t>
            </a:r>
            <a:r>
              <a:rPr lang="en-US" sz="1200" baseline="0" dirty="0" err="1"/>
              <a:t>arg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     print(</a:t>
            </a:r>
            <a:r>
              <a:rPr lang="en-US" sz="1200" b="1" baseline="0" dirty="0"/>
              <a:t>"</a:t>
            </a:r>
            <a:r>
              <a:rPr lang="en-US" sz="1200" b="1" baseline="0" dirty="0" err="1"/>
              <a:t>Вычисляем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куб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от</a:t>
            </a:r>
            <a:r>
              <a:rPr lang="en-US" sz="1200" b="1" baseline="0" dirty="0"/>
              <a:t> "</a:t>
            </a:r>
            <a:r>
              <a:rPr lang="en-US" sz="1200" baseline="0" dirty="0"/>
              <a:t>, </a:t>
            </a:r>
            <a:r>
              <a:rPr lang="en-US" sz="1200" baseline="0" dirty="0" err="1"/>
              <a:t>arg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/>
              <a:t>        </a:t>
            </a:r>
            <a:r>
              <a:rPr lang="en-US" sz="1200" b="1" baseline="0" dirty="0"/>
              <a:t>return </a:t>
            </a:r>
            <a:r>
              <a:rPr lang="en-US" sz="1200" baseline="0" dirty="0" err="1"/>
              <a:t>old_func</a:t>
            </a:r>
            <a:r>
              <a:rPr lang="en-US" sz="1200" baseline="0" dirty="0"/>
              <a:t>(</a:t>
            </a:r>
            <a:r>
              <a:rPr lang="en-US" sz="1200" baseline="0" dirty="0" err="1"/>
              <a:t>arg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/>
              <a:t>    </a:t>
            </a:r>
            <a:r>
              <a:rPr lang="en-US" sz="1200" b="1" baseline="0" dirty="0"/>
              <a:t>return </a:t>
            </a:r>
            <a:r>
              <a:rPr lang="en-US" sz="1200" baseline="0" dirty="0" err="1"/>
              <a:t>new_cubic</a:t>
            </a: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aseline="0" dirty="0"/>
              <a:t>@</a:t>
            </a:r>
            <a:r>
              <a:rPr lang="en-US" sz="1200" baseline="0" dirty="0" err="1"/>
              <a:t>modify_cubic</a:t>
            </a: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/>
              <a:t>cubic(</a:t>
            </a:r>
            <a:r>
              <a:rPr lang="en-US" sz="1200" baseline="0" dirty="0" err="1"/>
              <a:t>arg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</a:t>
            </a:r>
            <a:r>
              <a:rPr lang="en-US" sz="1200" b="1" baseline="0" dirty="0"/>
              <a:t>return </a:t>
            </a:r>
            <a:r>
              <a:rPr lang="en-US" sz="1200" baseline="0" dirty="0" err="1"/>
              <a:t>arg</a:t>
            </a:r>
            <a:r>
              <a:rPr lang="en-US" sz="1200" baseline="0" dirty="0"/>
              <a:t> * </a:t>
            </a:r>
            <a:r>
              <a:rPr lang="en-US" sz="1200" baseline="0" dirty="0" err="1"/>
              <a:t>arg</a:t>
            </a:r>
            <a:r>
              <a:rPr lang="en-US" sz="1200" baseline="0" dirty="0"/>
              <a:t> * </a:t>
            </a:r>
            <a:r>
              <a:rPr lang="en-US" sz="1200" baseline="0" dirty="0" err="1"/>
              <a:t>arg</a:t>
            </a: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="1" baseline="0" dirty="0"/>
              <a:t>for </a:t>
            </a:r>
            <a:r>
              <a:rPr lang="en-US" sz="1200" baseline="0" dirty="0" err="1"/>
              <a:t>i</a:t>
            </a:r>
            <a:r>
              <a:rPr lang="en-US" sz="1200" baseline="0" dirty="0"/>
              <a:t> </a:t>
            </a:r>
            <a:r>
              <a:rPr lang="en-US" sz="1200" b="1" baseline="0" dirty="0"/>
              <a:t>in </a:t>
            </a:r>
            <a:r>
              <a:rPr lang="en-US" sz="1200" baseline="0" dirty="0"/>
              <a:t>range (0, 10):</a:t>
            </a:r>
            <a:br>
              <a:rPr lang="en-US" sz="1200" baseline="0" dirty="0"/>
            </a:br>
            <a:r>
              <a:rPr lang="en-US" sz="1200" baseline="0" dirty="0"/>
              <a:t>    print(cubic(</a:t>
            </a:r>
            <a:r>
              <a:rPr lang="en-US" sz="1200" baseline="0" dirty="0" err="1"/>
              <a:t>i</a:t>
            </a:r>
            <a:r>
              <a:rPr lang="en-US" sz="1200" baseline="0" dirty="0"/>
              <a:t>))</a:t>
            </a:r>
            <a:br>
              <a:rPr lang="en-US" sz="1200" baseline="0" dirty="0"/>
            </a:br>
            <a:endParaRPr lang="nb-NO" sz="12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31947" y="3903982"/>
            <a:ext cx="3457748" cy="2405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/>
              <a:t>decorator(F):</a:t>
            </a:r>
            <a:br>
              <a:rPr lang="en-US" sz="1200" baseline="0" dirty="0"/>
            </a:br>
            <a:r>
              <a:rPr lang="en-US" sz="1200" baseline="0" dirty="0"/>
              <a:t>    </a:t>
            </a:r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/>
              <a:t>wrapper(</a:t>
            </a:r>
            <a:r>
              <a:rPr lang="en-US" sz="1200" baseline="0" dirty="0" err="1"/>
              <a:t>arg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     print(</a:t>
            </a:r>
            <a:r>
              <a:rPr lang="en-US" sz="1200" b="1" baseline="0" dirty="0"/>
              <a:t>"</a:t>
            </a:r>
            <a:r>
              <a:rPr lang="en-US" sz="1200" b="1" baseline="0" dirty="0" err="1"/>
              <a:t>Вычисляем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куб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от</a:t>
            </a:r>
            <a:r>
              <a:rPr lang="en-US" sz="1200" b="1" baseline="0" dirty="0"/>
              <a:t> "</a:t>
            </a:r>
            <a:r>
              <a:rPr lang="en-US" sz="1200" baseline="0" dirty="0"/>
              <a:t>, </a:t>
            </a:r>
            <a:r>
              <a:rPr lang="en-US" sz="1200" baseline="0" dirty="0" err="1"/>
              <a:t>arg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/>
              <a:t>        </a:t>
            </a:r>
            <a:r>
              <a:rPr lang="en-US" sz="1200" b="1" baseline="0" dirty="0"/>
              <a:t>return </a:t>
            </a:r>
            <a:r>
              <a:rPr lang="en-US" sz="1200" baseline="0" dirty="0"/>
              <a:t>F(</a:t>
            </a:r>
            <a:r>
              <a:rPr lang="en-US" sz="1200" baseline="0" dirty="0" err="1"/>
              <a:t>arg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/>
              <a:t>    </a:t>
            </a:r>
            <a:r>
              <a:rPr lang="en-US" sz="1200" b="1" baseline="0" dirty="0"/>
              <a:t>return </a:t>
            </a:r>
            <a:r>
              <a:rPr lang="en-US" sz="1200" baseline="0" dirty="0"/>
              <a:t>wrapper</a:t>
            </a:r>
            <a:br>
              <a:rPr lang="en-US" sz="1200" baseline="0" dirty="0"/>
            </a:b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/>
              <a:t>cubic(</a:t>
            </a:r>
            <a:r>
              <a:rPr lang="en-US" sz="1200" baseline="0" dirty="0" err="1"/>
              <a:t>arg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</a:t>
            </a:r>
            <a:r>
              <a:rPr lang="en-US" sz="1200" b="1" baseline="0" dirty="0"/>
              <a:t>return </a:t>
            </a:r>
            <a:r>
              <a:rPr lang="en-US" sz="1200" baseline="0" dirty="0" err="1"/>
              <a:t>arg</a:t>
            </a:r>
            <a:r>
              <a:rPr lang="en-US" sz="1200" baseline="0" dirty="0"/>
              <a:t> * </a:t>
            </a:r>
            <a:r>
              <a:rPr lang="en-US" sz="1200" baseline="0" dirty="0" err="1"/>
              <a:t>arg</a:t>
            </a:r>
            <a:r>
              <a:rPr lang="en-US" sz="1200" baseline="0" dirty="0"/>
              <a:t> * </a:t>
            </a:r>
            <a:r>
              <a:rPr lang="en-US" sz="1200" baseline="0" dirty="0" err="1"/>
              <a:t>arg</a:t>
            </a:r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aseline="0" dirty="0"/>
              <a:t>cubic = decorator(cubic)</a:t>
            </a:r>
          </a:p>
          <a:p>
            <a:r>
              <a:rPr lang="en-US" sz="1200" baseline="0" dirty="0"/>
              <a:t/>
            </a:r>
            <a:br>
              <a:rPr lang="en-US" sz="1200" baseline="0" dirty="0"/>
            </a:br>
            <a:r>
              <a:rPr lang="en-US" sz="1200" b="1" baseline="0" dirty="0"/>
              <a:t>for </a:t>
            </a:r>
            <a:r>
              <a:rPr lang="en-US" sz="1200" baseline="0" dirty="0" err="1"/>
              <a:t>i</a:t>
            </a:r>
            <a:r>
              <a:rPr lang="en-US" sz="1200" baseline="0" dirty="0"/>
              <a:t> </a:t>
            </a:r>
            <a:r>
              <a:rPr lang="en-US" sz="1200" b="1" baseline="0" dirty="0"/>
              <a:t>in </a:t>
            </a:r>
            <a:r>
              <a:rPr lang="en-US" sz="1200" baseline="0" dirty="0"/>
              <a:t>range (0, 10):</a:t>
            </a:r>
            <a:br>
              <a:rPr lang="en-US" sz="1200" baseline="0" dirty="0"/>
            </a:br>
            <a:r>
              <a:rPr lang="en-US" sz="1200" baseline="0" dirty="0"/>
              <a:t>    print(cubic(</a:t>
            </a:r>
            <a:r>
              <a:rPr lang="en-US" sz="1200" baseline="0" dirty="0" err="1"/>
              <a:t>i</a:t>
            </a:r>
            <a:r>
              <a:rPr lang="en-US" sz="1200" baseline="0" dirty="0"/>
              <a:t>))</a:t>
            </a:r>
            <a:br>
              <a:rPr lang="en-US" sz="1200" baseline="0" dirty="0"/>
            </a:br>
            <a:endParaRPr lang="nb-NO" sz="1200" baseline="0" dirty="0"/>
          </a:p>
        </p:txBody>
      </p:sp>
    </p:spTree>
    <p:extLst>
      <p:ext uri="{BB962C8B-B14F-4D97-AF65-F5344CB8AC3E}">
        <p14:creationId xmlns:p14="http://schemas.microsoft.com/office/powerpoint/2010/main" val="62766839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</a:t>
            </a:r>
            <a:r>
              <a:rPr lang="en-US" altLang="en-US" sz="2400" dirty="0"/>
              <a:t>2</a:t>
            </a:r>
            <a:r>
              <a:rPr lang="ru-RU" altLang="en-US" sz="2400" dirty="0"/>
              <a:t>.</a:t>
            </a:r>
            <a:r>
              <a:rPr lang="en-US" altLang="en-US" sz="2400" dirty="0"/>
              <a:t>2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Пишем веб-сервер с </a:t>
            </a:r>
            <a:r>
              <a:rPr lang="en-US" altLang="en-US" sz="3600" dirty="0"/>
              <a:t>REST API</a:t>
            </a:r>
            <a:endParaRPr lang="ru-R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3666028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2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ru-RU" altLang="en-US" sz="2000" dirty="0"/>
              <a:t>Создайте веб-сервер, который делает следующее:</a:t>
            </a:r>
          </a:p>
          <a:p>
            <a:pPr eaLnBrk="1" hangingPunct="1"/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При обращении по </a:t>
            </a:r>
            <a:r>
              <a:rPr lang="en-US" altLang="en-US" sz="2000" dirty="0"/>
              <a:t>“/” — </a:t>
            </a:r>
            <a:r>
              <a:rPr lang="ru-RU" altLang="en-US" sz="2000" dirty="0"/>
              <a:t>выдаёт краткую справку об использовании</a:t>
            </a:r>
            <a:endParaRPr lang="ru-RU" sz="2000" dirty="0"/>
          </a:p>
          <a:p>
            <a:pPr eaLnBrk="1" hangingPunct="1"/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При обращении по </a:t>
            </a:r>
            <a:r>
              <a:rPr lang="en-US" altLang="en-US" sz="2000" dirty="0"/>
              <a:t>“/</a:t>
            </a:r>
            <a:r>
              <a:rPr lang="en-US" altLang="en-US" sz="2000" dirty="0" err="1"/>
              <a:t>configs</a:t>
            </a:r>
            <a:r>
              <a:rPr lang="en-US" altLang="en-US" sz="2000" dirty="0"/>
              <a:t>” — </a:t>
            </a:r>
            <a:r>
              <a:rPr lang="ru-RU" altLang="en-US" sz="2000" dirty="0"/>
              <a:t>выдаёт сведения об именах всех хостов, для которых есть </a:t>
            </a:r>
            <a:r>
              <a:rPr lang="ru-RU" altLang="en-US" sz="2000" dirty="0" err="1"/>
              <a:t>кофигурационные</a:t>
            </a:r>
            <a:r>
              <a:rPr lang="ru-RU" altLang="en-US" sz="2000" dirty="0"/>
              <a:t> файлы (см. работу 1.6)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При обращении по </a:t>
            </a:r>
            <a:r>
              <a:rPr lang="en-US" altLang="en-US" sz="2000" dirty="0"/>
              <a:t>“/</a:t>
            </a:r>
            <a:r>
              <a:rPr lang="en-US" altLang="en-US" sz="2000" dirty="0" err="1"/>
              <a:t>config</a:t>
            </a:r>
            <a:r>
              <a:rPr lang="en-US" altLang="en-US" sz="2000" dirty="0"/>
              <a:t>/hostname” </a:t>
            </a:r>
            <a:r>
              <a:rPr lang="en-US" altLang="en-US" sz="2000" dirty="0" err="1"/>
              <a:t>в</a:t>
            </a:r>
            <a:r>
              <a:rPr lang="ru-RU" altLang="en-US" sz="2000" dirty="0" err="1"/>
              <a:t>ыдает</a:t>
            </a:r>
            <a:r>
              <a:rPr lang="ru-RU" altLang="en-US" sz="2000" dirty="0"/>
              <a:t> сведения о всех </a:t>
            </a:r>
            <a:r>
              <a:rPr lang="en-US" altLang="en-US" sz="2000" dirty="0"/>
              <a:t>IP-</a:t>
            </a:r>
            <a:r>
              <a:rPr lang="ru-RU" altLang="en-US" sz="2000" dirty="0"/>
              <a:t>адресах этого хоста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77545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2.2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./p4ne/Lab2.2/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getinfo.py</a:t>
            </a:r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Обращения из браузера к </a:t>
            </a:r>
            <a:r>
              <a:rPr lang="en-US" altLang="en-US" kern="0" baseline="0" dirty="0">
                <a:hlinkClick r:id="rId3"/>
              </a:rPr>
              <a:t>http://localhost:5000</a:t>
            </a:r>
            <a:r>
              <a:rPr lang="en-US" altLang="en-US" kern="0" baseline="0" dirty="0"/>
              <a:t> </a:t>
            </a:r>
            <a:r>
              <a:rPr lang="ru-RU" altLang="en-US" kern="0" baseline="0" dirty="0"/>
              <a:t>должны проходить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9870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2.</a:t>
            </a:r>
            <a:r>
              <a:rPr lang="en-US" altLang="en-US" sz="24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en-US" altLang="en-US" sz="3600" dirty="0"/>
              <a:t>Ansible  — </a:t>
            </a:r>
            <a:r>
              <a:rPr lang="ru-RU" altLang="en-US" sz="3600" dirty="0"/>
              <a:t>система управления конфигурациями (серверов, сетевых устройств и др.)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815925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0"/>
          </p:nvPr>
        </p:nvSpPr>
        <p:spPr>
          <a:xfrm>
            <a:off x="3995936" y="1260000"/>
            <a:ext cx="4185064" cy="4680000"/>
          </a:xfrm>
        </p:spPr>
        <p:txBody>
          <a:bodyPr/>
          <a:lstStyle/>
          <a:p>
            <a:r>
              <a:rPr lang="ru-RU" sz="1400" dirty="0"/>
              <a:t>Средство автоматизации работ по системному администрированию, настройке оборудования, внесению изменений</a:t>
            </a:r>
          </a:p>
          <a:p>
            <a:r>
              <a:rPr lang="ru-RU" sz="1400" dirty="0"/>
              <a:t>Продукт с открытым исходным кодом, написан на </a:t>
            </a:r>
            <a:r>
              <a:rPr lang="en-US" sz="1400" dirty="0"/>
              <a:t>Python</a:t>
            </a:r>
            <a:r>
              <a:rPr lang="ru-RU" sz="1400" dirty="0"/>
              <a:t>, ставится из </a:t>
            </a:r>
            <a:r>
              <a:rPr lang="ru-RU" sz="1400" dirty="0" err="1"/>
              <a:t>репозитория</a:t>
            </a:r>
            <a:r>
              <a:rPr lang="ru-RU" sz="1400" dirty="0"/>
              <a:t> командой </a:t>
            </a:r>
            <a:r>
              <a:rPr lang="en-US" sz="1400" dirty="0"/>
              <a:t>pip (pip3)</a:t>
            </a:r>
            <a:endParaRPr lang="ru-RU" sz="1400" dirty="0"/>
          </a:p>
          <a:p>
            <a:r>
              <a:rPr lang="ru-RU" sz="1400" dirty="0"/>
              <a:t>С 2015 г. разрабатывался и сопровождался компанией </a:t>
            </a:r>
            <a:r>
              <a:rPr lang="en-US" sz="1400" dirty="0"/>
              <a:t>Red</a:t>
            </a:r>
            <a:r>
              <a:rPr lang="ru-RU" sz="1400" dirty="0"/>
              <a:t> </a:t>
            </a:r>
            <a:r>
              <a:rPr lang="en-US" sz="1400" dirty="0"/>
              <a:t>Hat</a:t>
            </a:r>
            <a:r>
              <a:rPr lang="ru-RU" sz="1400" dirty="0"/>
              <a:t> (приобретена </a:t>
            </a:r>
            <a:r>
              <a:rPr lang="en-US" sz="1400" dirty="0"/>
              <a:t>IBM </a:t>
            </a:r>
            <a:r>
              <a:rPr lang="ru-RU" sz="1400" dirty="0"/>
              <a:t>в октябре 2018 г.)</a:t>
            </a:r>
          </a:p>
          <a:p>
            <a:r>
              <a:rPr lang="ru-RU" sz="1400" dirty="0"/>
              <a:t>Не требует установки агентов на хосты/устройства, которыми управляет — в большинстве случаев достаточно обычного </a:t>
            </a:r>
            <a:r>
              <a:rPr lang="en-US" sz="1400" dirty="0" err="1"/>
              <a:t>ssh</a:t>
            </a:r>
            <a:r>
              <a:rPr lang="ru-RU" sz="1400" dirty="0"/>
              <a:t> (для </a:t>
            </a:r>
            <a:r>
              <a:rPr lang="en-US" sz="1400" dirty="0"/>
              <a:t>Linux</a:t>
            </a:r>
            <a:r>
              <a:rPr lang="ru-RU" sz="1400" dirty="0"/>
              <a:t>-хостов и сетевых устройств) или </a:t>
            </a:r>
            <a:r>
              <a:rPr lang="en-US" sz="1400" dirty="0" err="1"/>
              <a:t>PowerShell+WinRM</a:t>
            </a:r>
            <a:r>
              <a:rPr lang="en-US" sz="1400" dirty="0"/>
              <a:t> </a:t>
            </a:r>
            <a:r>
              <a:rPr lang="ru-RU" sz="1400" dirty="0"/>
              <a:t>(для </a:t>
            </a:r>
            <a:r>
              <a:rPr lang="en-US" sz="1400" dirty="0"/>
              <a:t>Windows-</a:t>
            </a:r>
            <a:r>
              <a:rPr lang="ru-RU" sz="1400" dirty="0"/>
              <a:t>хостов)</a:t>
            </a:r>
          </a:p>
          <a:p>
            <a:r>
              <a:rPr lang="ru-RU" sz="1400" dirty="0"/>
              <a:t>Не запускает фоновых процессов, «демонов», не вносит изменений в структуру операционной системы как на управляющих компьютерах, так и на управляемых устройствах</a:t>
            </a: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задачи решает </a:t>
            </a:r>
            <a:r>
              <a:rPr lang="en-US" dirty="0"/>
              <a:t>Ansible</a:t>
            </a:r>
            <a:r>
              <a:rPr lang="ru-RU" dirty="0"/>
              <a:t>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3A1D48-1B25-4148-8982-08DA72662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082" y="1311310"/>
            <a:ext cx="3726846" cy="334182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1600" baseline="0" dirty="0" err="1"/>
              <a:t>mac</a:t>
            </a:r>
            <a:r>
              <a:rPr lang="nb-NO" sz="1600" baseline="0" dirty="0"/>
              <a:t>-mk:~ mk$ pip </a:t>
            </a:r>
            <a:r>
              <a:rPr lang="nb-NO" sz="1600" baseline="0" dirty="0" err="1"/>
              <a:t>install</a:t>
            </a:r>
            <a:r>
              <a:rPr lang="nb-NO" sz="1600" baseline="0" dirty="0"/>
              <a:t> </a:t>
            </a:r>
            <a:r>
              <a:rPr lang="nb-NO" sz="1600" baseline="0" dirty="0" err="1"/>
              <a:t>ansible</a:t>
            </a:r>
            <a:endParaRPr lang="ru-RU" sz="1600" baseline="0" dirty="0"/>
          </a:p>
          <a:p>
            <a:r>
              <a:rPr lang="en-US" sz="1600" baseline="0" dirty="0"/>
              <a:t>...</a:t>
            </a:r>
            <a:endParaRPr lang="nb-NO" sz="1600" baseline="0" dirty="0"/>
          </a:p>
          <a:p>
            <a:r>
              <a:rPr lang="nb-NO" sz="1600" baseline="0" dirty="0" err="1"/>
              <a:t>mac</a:t>
            </a:r>
            <a:r>
              <a:rPr lang="nb-NO" sz="1600" baseline="0" dirty="0"/>
              <a:t>-mk:~ mk$ </a:t>
            </a:r>
            <a:r>
              <a:rPr lang="nb-NO" sz="1600" baseline="0" dirty="0" err="1"/>
              <a:t>ansible</a:t>
            </a:r>
            <a:endParaRPr lang="nb-NO" sz="1600" baseline="0" dirty="0"/>
          </a:p>
          <a:p>
            <a:r>
              <a:rPr lang="nb-NO" sz="1600" baseline="0" dirty="0" err="1"/>
              <a:t>ansible</a:t>
            </a:r>
            <a:r>
              <a:rPr lang="nb-NO" sz="1600" baseline="0" dirty="0"/>
              <a:t>             </a:t>
            </a:r>
            <a:r>
              <a:rPr lang="nb-NO" sz="1600" baseline="0" dirty="0" err="1"/>
              <a:t>ansible-connection</a:t>
            </a:r>
            <a:r>
              <a:rPr lang="nb-NO" sz="1600" baseline="0" dirty="0"/>
              <a:t>  </a:t>
            </a:r>
            <a:r>
              <a:rPr lang="nb-NO" sz="1600" baseline="0" dirty="0" err="1"/>
              <a:t>ansible-doc</a:t>
            </a:r>
            <a:r>
              <a:rPr lang="nb-NO" sz="1600" baseline="0" dirty="0"/>
              <a:t>         </a:t>
            </a:r>
            <a:r>
              <a:rPr lang="nb-NO" sz="1600" baseline="0" dirty="0" err="1"/>
              <a:t>ansible-inventory</a:t>
            </a:r>
            <a:r>
              <a:rPr lang="nb-NO" sz="1600" baseline="0" dirty="0"/>
              <a:t>   </a:t>
            </a:r>
            <a:r>
              <a:rPr lang="nb-NO" sz="1600" baseline="0" dirty="0" err="1"/>
              <a:t>ansible</a:t>
            </a:r>
            <a:r>
              <a:rPr lang="nb-NO" sz="1600" baseline="0" dirty="0"/>
              <a:t>-pull        </a:t>
            </a:r>
          </a:p>
          <a:p>
            <a:r>
              <a:rPr lang="nb-NO" sz="1600" baseline="0" dirty="0" err="1"/>
              <a:t>ansible-config</a:t>
            </a:r>
            <a:r>
              <a:rPr lang="nb-NO" sz="1600" baseline="0" dirty="0"/>
              <a:t>      </a:t>
            </a:r>
            <a:r>
              <a:rPr lang="nb-NO" sz="1600" baseline="0" dirty="0" err="1"/>
              <a:t>ansible-console</a:t>
            </a:r>
            <a:r>
              <a:rPr lang="nb-NO" sz="1600" baseline="0" dirty="0"/>
              <a:t>     </a:t>
            </a:r>
            <a:r>
              <a:rPr lang="nb-NO" sz="1600" baseline="0" dirty="0" err="1"/>
              <a:t>ansible-galaxy</a:t>
            </a:r>
            <a:r>
              <a:rPr lang="nb-NO" sz="1600" baseline="0" dirty="0"/>
              <a:t>      </a:t>
            </a:r>
            <a:r>
              <a:rPr lang="nb-NO" sz="1600" baseline="0" dirty="0" err="1"/>
              <a:t>ansible-playbook</a:t>
            </a:r>
            <a:r>
              <a:rPr lang="nb-NO" sz="1600" baseline="0" dirty="0"/>
              <a:t>    </a:t>
            </a:r>
            <a:r>
              <a:rPr lang="nb-NO" sz="1600" baseline="0" dirty="0" err="1"/>
              <a:t>ansible-vault</a:t>
            </a:r>
            <a:r>
              <a:rPr lang="nb-NO" sz="1600" baseline="0" dirty="0"/>
              <a:t>       </a:t>
            </a:r>
          </a:p>
          <a:p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1138822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Исходный код</a:t>
            </a:r>
            <a:r>
              <a:rPr lang="en-US" altLang="en-US" dirty="0"/>
              <a:t> </a:t>
            </a:r>
            <a:r>
              <a:rPr lang="ru-RU" altLang="en-US" dirty="0"/>
              <a:t>простейшей программы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322712" cy="1655961"/>
          </a:xfrm>
          <a:solidFill>
            <a:schemeClr val="accent1"/>
          </a:solidFill>
        </p:spPr>
        <p:txBody>
          <a:bodyPr/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#!/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/local/bin/python3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Простейшая программа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t-IT" sz="16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it-IT" sz="1600" dirty="0">
                <a:latin typeface="Courier" charset="0"/>
                <a:ea typeface="Courier" charset="0"/>
                <a:cs typeface="Courier" charset="0"/>
              </a:rPr>
              <a:t>("Hello, world!")</a:t>
            </a:r>
          </a:p>
          <a:p>
            <a:pPr eaLnBrk="1" hangingPunct="1"/>
            <a:endParaRPr lang="ru-RU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3168397"/>
            <a:ext cx="4834880" cy="184478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#!/</a:t>
            </a:r>
            <a:r>
              <a:rPr lang="en-US" sz="1600" kern="0" baseline="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/local/bin/python3</a:t>
            </a:r>
          </a:p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1600" kern="0" baseline="0" dirty="0">
                <a:latin typeface="Courier" charset="0"/>
                <a:ea typeface="Courier" charset="0"/>
                <a:cs typeface="Courier" charset="0"/>
              </a:rPr>
              <a:t>Программа посложнее</a:t>
            </a:r>
          </a:p>
          <a:p>
            <a:endParaRPr lang="en-US" sz="1600" kern="0" baseline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for i in </a:t>
            </a:r>
            <a:r>
              <a:rPr lang="it-IT" sz="1600" kern="0" baseline="0" dirty="0" err="1"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(0, 30):</a:t>
            </a:r>
          </a:p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t-IT" sz="1600" kern="0" baseline="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("Hello, world!</a:t>
            </a:r>
            <a:r>
              <a:rPr lang="ru-RU" sz="1600" kern="0" baseline="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Step %d" %</a:t>
            </a:r>
            <a:r>
              <a:rPr lang="ru-RU" sz="1600" kern="0" baseline="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kern="0" baseline="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eaLnBrk="1" hangingPunct="1"/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Left Arrow 4"/>
          <p:cNvSpPr/>
          <p:nvPr/>
        </p:nvSpPr>
        <p:spPr bwMode="auto">
          <a:xfrm>
            <a:off x="3553873" y="118101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1099553"/>
            <a:ext cx="255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aseline="0" dirty="0"/>
              <a:t>Комментарий (игнорируется)</a:t>
            </a:r>
            <a:endParaRPr lang="en-US" sz="2400" baseline="0" dirty="0"/>
          </a:p>
        </p:txBody>
      </p:sp>
      <p:sp>
        <p:nvSpPr>
          <p:cNvPr id="11" name="Left Arrow 10"/>
          <p:cNvSpPr/>
          <p:nvPr/>
        </p:nvSpPr>
        <p:spPr bwMode="auto">
          <a:xfrm>
            <a:off x="3553873" y="1974192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7264" y="1912712"/>
            <a:ext cx="338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aseline="0" dirty="0"/>
              <a:t>Код (обрабатывается последовательно)</a:t>
            </a:r>
            <a:endParaRPr lang="en-US" sz="2400" baseline="0" dirty="0"/>
          </a:p>
        </p:txBody>
      </p:sp>
      <p:sp>
        <p:nvSpPr>
          <p:cNvPr id="13" name="Left Arrow 12"/>
          <p:cNvSpPr/>
          <p:nvPr/>
        </p:nvSpPr>
        <p:spPr bwMode="auto">
          <a:xfrm rot="5400000">
            <a:off x="41980" y="5183100"/>
            <a:ext cx="162379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8063" y="4987099"/>
            <a:ext cx="7350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baseline="0" dirty="0"/>
              <a:t>Отступ (группирует и структурирует код)</a:t>
            </a:r>
          </a:p>
          <a:p>
            <a:pPr algn="l"/>
            <a:r>
              <a:rPr lang="ru-RU" sz="2800" baseline="0" dirty="0"/>
              <a:t>В </a:t>
            </a:r>
            <a:r>
              <a:rPr lang="en-US" sz="2800" baseline="0" dirty="0"/>
              <a:t>Python </a:t>
            </a:r>
            <a:r>
              <a:rPr lang="ru-RU" sz="2800" baseline="0" dirty="0"/>
              <a:t>отступы </a:t>
            </a:r>
            <a:r>
              <a:rPr lang="ru-RU" sz="2800" b="1" baseline="0" dirty="0">
                <a:solidFill>
                  <a:srgbClr val="FF0000"/>
                </a:solidFill>
              </a:rPr>
              <a:t>имеют значение</a:t>
            </a:r>
            <a:endParaRPr lang="en-US" sz="2800" b="1" baseline="0" dirty="0">
              <a:solidFill>
                <a:srgbClr val="FF0000"/>
              </a:solidFill>
            </a:endParaRPr>
          </a:p>
          <a:p>
            <a:pPr algn="l"/>
            <a:r>
              <a:rPr lang="ru-RU" sz="2800" baseline="0" dirty="0">
                <a:solidFill>
                  <a:schemeClr val="tx1"/>
                </a:solidFill>
              </a:rPr>
              <a:t>Пробелы и табуляции — </a:t>
            </a:r>
            <a:r>
              <a:rPr lang="ru-RU" sz="2800" b="1" baseline="0" dirty="0">
                <a:solidFill>
                  <a:srgbClr val="FF0000"/>
                </a:solidFill>
              </a:rPr>
              <a:t>не смешиваем</a:t>
            </a:r>
            <a:r>
              <a:rPr lang="ru-RU" sz="2800" baseline="0" dirty="0"/>
              <a:t> </a:t>
            </a:r>
            <a:endParaRPr lang="en-US" sz="2800" baseline="0" dirty="0"/>
          </a:p>
        </p:txBody>
      </p:sp>
    </p:spTree>
    <p:extLst>
      <p:ext uri="{BB962C8B-B14F-4D97-AF65-F5344CB8AC3E}">
        <p14:creationId xmlns:p14="http://schemas.microsoft.com/office/powerpoint/2010/main" val="113842080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/>
              <a:t>master</a:t>
            </a:r>
            <a:r>
              <a:rPr lang="ru-RU" sz="1800" dirty="0"/>
              <a:t> (иногда </a:t>
            </a:r>
            <a:r>
              <a:rPr lang="en-US" sz="1800" dirty="0"/>
              <a:t>control machine) — </a:t>
            </a:r>
            <a:r>
              <a:rPr lang="ru-RU" sz="1800" dirty="0"/>
              <a:t>хост, с которого осуществляется управление. Обычно это компьютер системного администратора или специально выделенная рабочая станция</a:t>
            </a:r>
          </a:p>
          <a:p>
            <a:r>
              <a:rPr lang="en-US" sz="1800" b="1" dirty="0"/>
              <a:t>target</a:t>
            </a:r>
            <a:r>
              <a:rPr lang="ru-RU" sz="1800" dirty="0"/>
              <a:t> (иногда </a:t>
            </a:r>
            <a:r>
              <a:rPr lang="en-US" sz="1800" dirty="0"/>
              <a:t>remote machine) — </a:t>
            </a:r>
            <a:r>
              <a:rPr lang="ru-RU" sz="1800" dirty="0"/>
              <a:t>хост, над которым осуществляется управление. Может представлять собой сервер, сетевое устройство, дисковый массив и т. п.</a:t>
            </a:r>
          </a:p>
          <a:p>
            <a:pPr marL="0" indent="0">
              <a:buNone/>
            </a:pPr>
            <a:r>
              <a:rPr lang="ru-RU" sz="1800" dirty="0"/>
              <a:t>В большой информационной инфраструктуре </a:t>
            </a:r>
            <a:r>
              <a:rPr lang="en-US" sz="1800" dirty="0"/>
              <a:t>targets </a:t>
            </a:r>
            <a:r>
              <a:rPr lang="ru-RU" sz="1800" dirty="0"/>
              <a:t> может быть много, и они могут быть разных типов (коммутаторы, маршрутизаторы, веб-серверы, серверы баз данных и т. п.)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Управление при помощи </a:t>
            </a:r>
            <a:r>
              <a:rPr lang="en-US" sz="1800" dirty="0"/>
              <a:t>ansible — </a:t>
            </a:r>
            <a:r>
              <a:rPr lang="ru-RU" sz="1800" dirty="0"/>
              <a:t>отправка команд от </a:t>
            </a:r>
            <a:r>
              <a:rPr lang="en-US" sz="1800" dirty="0"/>
              <a:t>master </a:t>
            </a:r>
            <a:r>
              <a:rPr lang="ru-RU" sz="1800" dirty="0"/>
              <a:t>в сторону </a:t>
            </a:r>
            <a:r>
              <a:rPr lang="ru-RU" sz="1800" dirty="0" err="1"/>
              <a:t>t</a:t>
            </a:r>
            <a:r>
              <a:rPr lang="en-US" sz="1800" dirty="0" err="1"/>
              <a:t>argets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Команды можно отправлять вручную </a:t>
            </a:r>
            <a:r>
              <a:rPr lang="en-US" sz="1800" dirty="0"/>
              <a:t>(</a:t>
            </a:r>
            <a:r>
              <a:rPr lang="ru-RU" sz="1800" dirty="0"/>
              <a:t>из командной строки</a:t>
            </a:r>
            <a:r>
              <a:rPr lang="en-US" sz="1800" dirty="0"/>
              <a:t>) </a:t>
            </a:r>
            <a:r>
              <a:rPr lang="ru-RU" sz="1800" dirty="0"/>
              <a:t>или объединять в «</a:t>
            </a:r>
            <a:r>
              <a:rPr lang="ru-RU" sz="1800" b="1" dirty="0" err="1"/>
              <a:t>плейбуки</a:t>
            </a:r>
            <a:r>
              <a:rPr lang="ru-RU" sz="1800" dirty="0"/>
              <a:t>» — файлы в формате </a:t>
            </a:r>
            <a:r>
              <a:rPr lang="en-US" sz="1800" dirty="0"/>
              <a:t>YAML</a:t>
            </a:r>
            <a:r>
              <a:rPr lang="ru-RU" sz="1800" dirty="0"/>
              <a:t>, описывающие необходимые действия с помощью </a:t>
            </a:r>
            <a:r>
              <a:rPr lang="ru-RU" sz="1800" b="1" dirty="0"/>
              <a:t>декларативного</a:t>
            </a:r>
            <a:r>
              <a:rPr lang="ru-RU" sz="1800" dirty="0"/>
              <a:t> языка разметки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Ansible </a:t>
            </a:r>
            <a:r>
              <a:rPr lang="ru-RU" sz="1800" dirty="0"/>
              <a:t>предлагает средства объединения </a:t>
            </a:r>
            <a:r>
              <a:rPr lang="en-US" sz="1800" dirty="0"/>
              <a:t>targets </a:t>
            </a:r>
            <a:r>
              <a:rPr lang="ru-RU" sz="1800" dirty="0"/>
              <a:t>в </a:t>
            </a:r>
            <a:r>
              <a:rPr lang="ru-RU" sz="1800" b="1" dirty="0"/>
              <a:t>группы</a:t>
            </a:r>
            <a:r>
              <a:rPr lang="ru-RU" sz="1800" dirty="0"/>
              <a:t> и присвоения </a:t>
            </a:r>
            <a:r>
              <a:rPr lang="ru-RU" sz="1800" b="1" dirty="0"/>
              <a:t>атрибутов</a:t>
            </a:r>
            <a:r>
              <a:rPr lang="ru-RU" sz="1800" dirty="0"/>
              <a:t> как группам, так и отдельным хостам</a:t>
            </a: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концепции — </a:t>
            </a:r>
            <a:r>
              <a:rPr lang="en-US" dirty="0"/>
              <a:t>master </a:t>
            </a:r>
            <a:r>
              <a:rPr lang="ru-RU" dirty="0"/>
              <a:t>и </a:t>
            </a:r>
            <a:r>
              <a:rPr lang="en-US" dirty="0"/>
              <a:t>target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216542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800" b="1" dirty="0"/>
              <a:t>Модуль </a:t>
            </a:r>
            <a:r>
              <a:rPr lang="ru-RU" sz="1800" dirty="0"/>
              <a:t>— сущность, которая может выполнять действия определённого вида</a:t>
            </a:r>
          </a:p>
          <a:p>
            <a:pPr marL="0" indent="0">
              <a:buNone/>
            </a:pPr>
            <a:r>
              <a:rPr lang="ru-RU" sz="1800" dirty="0"/>
              <a:t>Модули разрабатываются как основной командой разработчиков </a:t>
            </a:r>
            <a:r>
              <a:rPr lang="en-US" sz="1800" dirty="0"/>
              <a:t>Ansible</a:t>
            </a:r>
            <a:r>
              <a:rPr lang="ru-RU" sz="1800" dirty="0"/>
              <a:t>, так и сторонними разработчиками</a:t>
            </a:r>
          </a:p>
          <a:p>
            <a:pPr marL="0" indent="0">
              <a:buNone/>
            </a:pPr>
            <a:r>
              <a:rPr lang="ru-RU" sz="1800" dirty="0"/>
              <a:t>Производители сетевого оборудования часто предлагают модули для работы со своими устройствами</a:t>
            </a:r>
          </a:p>
          <a:p>
            <a:pPr marL="0" indent="0">
              <a:buNone/>
            </a:pPr>
            <a:r>
              <a:rPr lang="ru-RU" sz="1800" dirty="0"/>
              <a:t>Полный список — здесь </a:t>
            </a:r>
            <a:r>
              <a:rPr lang="en-US" sz="1800" dirty="0">
                <a:hlinkClick r:id="rId3"/>
              </a:rPr>
              <a:t>https://docs.ansible.com/ansible/latest/collections/all_plugins.html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Почти все модули требуют, чтобы на хосте </a:t>
            </a:r>
            <a:r>
              <a:rPr lang="en-US" sz="1800" dirty="0"/>
              <a:t>target </a:t>
            </a:r>
            <a:r>
              <a:rPr lang="ru-RU" sz="1800" dirty="0"/>
              <a:t>был установлен и настроен </a:t>
            </a:r>
            <a:r>
              <a:rPr lang="en-US" sz="1800" dirty="0" err="1"/>
              <a:t>ssh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ru-RU" sz="1800" dirty="0"/>
              <a:t>Для работы некоторых модулей необходимо, чтобы на хосте </a:t>
            </a:r>
            <a:r>
              <a:rPr lang="en-US" sz="1800" dirty="0"/>
              <a:t>target </a:t>
            </a:r>
            <a:r>
              <a:rPr lang="ru-RU" sz="1800" dirty="0"/>
              <a:t>был установлен ещё и  </a:t>
            </a:r>
            <a:r>
              <a:rPr lang="en-US" sz="1800" dirty="0"/>
              <a:t>python.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Некоторые модули исполняются на </a:t>
            </a:r>
            <a:r>
              <a:rPr lang="en-US" sz="1800" dirty="0"/>
              <a:t>master, </a:t>
            </a:r>
            <a:r>
              <a:rPr lang="ru-RU" sz="1800" dirty="0"/>
              <a:t>некоторые — на </a:t>
            </a:r>
            <a:r>
              <a:rPr lang="en-US" sz="1800" dirty="0"/>
              <a:t>target.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концепции — модули</a:t>
            </a:r>
          </a:p>
        </p:txBody>
      </p:sp>
    </p:spTree>
    <p:extLst>
      <p:ext uri="{BB962C8B-B14F-4D97-AF65-F5344CB8AC3E}">
        <p14:creationId xmlns:p14="http://schemas.microsoft.com/office/powerpoint/2010/main" val="33340580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0"/>
          </p:nvPr>
        </p:nvSpPr>
        <p:spPr>
          <a:xfrm>
            <a:off x="351000" y="1260000"/>
            <a:ext cx="7830000" cy="238502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inventory</a:t>
            </a:r>
            <a:r>
              <a:rPr lang="ru-RU" sz="1800" b="1" dirty="0"/>
              <a:t> </a:t>
            </a:r>
            <a:r>
              <a:rPr lang="ru-RU" sz="1800" dirty="0"/>
              <a:t>— перечень устройств, с которыми работает </a:t>
            </a:r>
            <a:r>
              <a:rPr lang="en-US" sz="1800" dirty="0"/>
              <a:t>Ansible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Текстовый файл в одном из двух форматов: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Windows config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YAML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Содержит объекты и переменные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70923-A4B7-F84A-9E0C-B2612D659012}"/>
              </a:ext>
            </a:extLst>
          </p:cNvPr>
          <p:cNvSpPr txBox="1"/>
          <p:nvPr/>
        </p:nvSpPr>
        <p:spPr>
          <a:xfrm>
            <a:off x="351000" y="4248931"/>
            <a:ext cx="4581040" cy="1785104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100" baseline="0" dirty="0"/>
              <a:t>[local]</a:t>
            </a:r>
            <a:br>
              <a:rPr lang="en-US" sz="1100" baseline="0" dirty="0"/>
            </a:br>
            <a:r>
              <a:rPr lang="en-US" sz="1100" baseline="0" dirty="0"/>
              <a:t>127.0.0.1 </a:t>
            </a:r>
            <a:r>
              <a:rPr lang="en-US" sz="1100" baseline="0" dirty="0" err="1"/>
              <a:t>ansible_connection</a:t>
            </a:r>
            <a:r>
              <a:rPr lang="en-US" sz="1100" baseline="0" dirty="0"/>
              <a:t>=local</a:t>
            </a:r>
            <a:br>
              <a:rPr lang="en-US" sz="1100" baseline="0" dirty="0"/>
            </a:br>
            <a:r>
              <a:rPr lang="en-US" sz="1100" baseline="0" dirty="0"/>
              <a:t/>
            </a:r>
            <a:br>
              <a:rPr lang="en-US" sz="1100" baseline="0" dirty="0"/>
            </a:br>
            <a:r>
              <a:rPr lang="en-US" sz="1100" baseline="0" dirty="0"/>
              <a:t>[demo]</a:t>
            </a:r>
            <a:br>
              <a:rPr lang="en-US" sz="1100" baseline="0" dirty="0"/>
            </a:br>
            <a:r>
              <a:rPr lang="en-US" sz="1100" baseline="0" dirty="0" err="1"/>
              <a:t>sw</a:t>
            </a:r>
            <a:r>
              <a:rPr lang="en-US" sz="1100" baseline="0" dirty="0"/>
              <a:t>-lab </a:t>
            </a:r>
            <a:r>
              <a:rPr lang="en-US" sz="1100" baseline="0" dirty="0" err="1"/>
              <a:t>ansible_host</a:t>
            </a:r>
            <a:r>
              <a:rPr lang="en-US" sz="1100" baseline="0" dirty="0"/>
              <a:t>=10.31.70.107</a:t>
            </a:r>
            <a:br>
              <a:rPr lang="en-US" sz="1100" baseline="0" dirty="0"/>
            </a:br>
            <a:r>
              <a:rPr lang="en-US" sz="1100" baseline="0" dirty="0"/>
              <a:t/>
            </a:r>
            <a:br>
              <a:rPr lang="en-US" sz="1100" baseline="0" dirty="0"/>
            </a:br>
            <a:r>
              <a:rPr lang="en-US" sz="1100" baseline="0" dirty="0"/>
              <a:t>[prod]</a:t>
            </a:r>
            <a:br>
              <a:rPr lang="en-US" sz="1100" baseline="0" dirty="0"/>
            </a:br>
            <a:r>
              <a:rPr lang="en-US" sz="1100" baseline="0" dirty="0" err="1"/>
              <a:t>vpn</a:t>
            </a:r>
            <a:r>
              <a:rPr lang="en-US" sz="1100" baseline="0" dirty="0"/>
              <a:t>-server </a:t>
            </a:r>
            <a:r>
              <a:rPr lang="en-US" sz="1100" baseline="0" dirty="0" err="1"/>
              <a:t>ansible_host</a:t>
            </a:r>
            <a:r>
              <a:rPr lang="en-US" sz="1100" baseline="0" dirty="0"/>
              <a:t>=193.203.100.10 var1=TEST1 var2=TEST2</a:t>
            </a:r>
            <a:br>
              <a:rPr lang="en-US" sz="1100" baseline="0" dirty="0"/>
            </a:br>
            <a:r>
              <a:rPr lang="en-US" sz="1100" baseline="0" dirty="0"/>
              <a:t>web-server </a:t>
            </a:r>
            <a:r>
              <a:rPr lang="en-US" sz="1100" baseline="0" dirty="0" err="1"/>
              <a:t>ansible_host</a:t>
            </a:r>
            <a:r>
              <a:rPr lang="en-US" sz="1100" baseline="0" dirty="0"/>
              <a:t>=193.203.100.5 </a:t>
            </a:r>
            <a:r>
              <a:rPr lang="en-US" sz="1100" baseline="0" dirty="0" err="1"/>
              <a:t>varA</a:t>
            </a:r>
            <a:r>
              <a:rPr lang="en-US" sz="1100" baseline="0" dirty="0"/>
              <a:t>=TEST_A </a:t>
            </a:r>
            <a:r>
              <a:rPr lang="en-US" sz="1100" baseline="0" dirty="0" err="1"/>
              <a:t>varB</a:t>
            </a:r>
            <a:r>
              <a:rPr lang="en-US" sz="1100" baseline="0" dirty="0"/>
              <a:t>=TEST_B</a:t>
            </a:r>
            <a:br>
              <a:rPr lang="en-US" sz="1100" baseline="0" dirty="0"/>
            </a:br>
            <a:endParaRPr lang="en-US" sz="1100" baseline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EA7FD-CD4D-7A4F-844C-DD41A55DF5B4}"/>
              </a:ext>
            </a:extLst>
          </p:cNvPr>
          <p:cNvSpPr txBox="1"/>
          <p:nvPr/>
        </p:nvSpPr>
        <p:spPr>
          <a:xfrm>
            <a:off x="5076056" y="2795524"/>
            <a:ext cx="3482970" cy="3816429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100" b="1" baseline="0" dirty="0"/>
              <a:t>local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</a:t>
            </a:r>
            <a:r>
              <a:rPr lang="en-US" sz="1100" b="1" baseline="0" dirty="0"/>
              <a:t>hosts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</a:t>
            </a:r>
            <a:r>
              <a:rPr lang="en-US" sz="1100" b="1" baseline="0" dirty="0"/>
              <a:t>127.0.0.1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ansible_connection</a:t>
            </a:r>
            <a:r>
              <a:rPr lang="en-US" sz="1100" baseline="0" dirty="0"/>
              <a:t>: local</a:t>
            </a:r>
            <a:br>
              <a:rPr lang="en-US" sz="1100" baseline="0" dirty="0"/>
            </a:br>
            <a:r>
              <a:rPr lang="en-US" sz="1100" baseline="0" dirty="0"/>
              <a:t/>
            </a:r>
            <a:br>
              <a:rPr lang="en-US" sz="1100" baseline="0" dirty="0"/>
            </a:br>
            <a:r>
              <a:rPr lang="en-US" sz="1100" b="1" baseline="0" dirty="0"/>
              <a:t>demo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</a:t>
            </a:r>
            <a:r>
              <a:rPr lang="en-US" sz="1100" b="1" baseline="0" dirty="0"/>
              <a:t>hosts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</a:t>
            </a:r>
            <a:r>
              <a:rPr lang="en-US" sz="1100" b="1" baseline="0" dirty="0" err="1"/>
              <a:t>sw</a:t>
            </a:r>
            <a:r>
              <a:rPr lang="en-US" sz="1100" b="1" baseline="0" dirty="0"/>
              <a:t>-lab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ansible_host</a:t>
            </a:r>
            <a:r>
              <a:rPr lang="en-US" sz="1100" baseline="0" dirty="0"/>
              <a:t>: 10.31.70.107</a:t>
            </a:r>
            <a:br>
              <a:rPr lang="en-US" sz="1100" baseline="0" dirty="0"/>
            </a:br>
            <a:r>
              <a:rPr lang="en-US" sz="1100" baseline="0" dirty="0"/>
              <a:t/>
            </a:r>
            <a:br>
              <a:rPr lang="en-US" sz="1100" baseline="0" dirty="0"/>
            </a:br>
            <a:r>
              <a:rPr lang="en-US" sz="1100" b="1" baseline="0" dirty="0"/>
              <a:t>prod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</a:t>
            </a:r>
            <a:r>
              <a:rPr lang="en-US" sz="1100" b="1" baseline="0" dirty="0"/>
              <a:t>hosts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</a:t>
            </a:r>
            <a:r>
              <a:rPr lang="en-US" sz="1100" b="1" baseline="0" dirty="0" err="1"/>
              <a:t>vpn</a:t>
            </a:r>
            <a:r>
              <a:rPr lang="en-US" sz="1100" b="1" baseline="0" dirty="0"/>
              <a:t>-server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ansible_host</a:t>
            </a:r>
            <a:r>
              <a:rPr lang="en-US" sz="1100" baseline="0" dirty="0"/>
              <a:t>: 193.203.100.10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/>
              <a:t>var1</a:t>
            </a:r>
            <a:r>
              <a:rPr lang="en-US" sz="1100" baseline="0" dirty="0"/>
              <a:t>: TEST1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/>
              <a:t>var2</a:t>
            </a:r>
            <a:r>
              <a:rPr lang="en-US" sz="1100" baseline="0" dirty="0"/>
              <a:t>: TEST2</a:t>
            </a:r>
            <a:br>
              <a:rPr lang="en-US" sz="1100" baseline="0" dirty="0"/>
            </a:br>
            <a:r>
              <a:rPr lang="en-US" sz="1100" baseline="0" dirty="0"/>
              <a:t>        </a:t>
            </a:r>
            <a:r>
              <a:rPr lang="en-US" sz="1100" b="1" baseline="0" dirty="0"/>
              <a:t>web-server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ansible_host</a:t>
            </a:r>
            <a:r>
              <a:rPr lang="en-US" sz="1100" baseline="0" dirty="0"/>
              <a:t>: 193.203.100.5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varA</a:t>
            </a:r>
            <a:r>
              <a:rPr lang="en-US" sz="1100" baseline="0" dirty="0"/>
              <a:t>: TEST_A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varB</a:t>
            </a:r>
            <a:r>
              <a:rPr lang="en-US" sz="1100" baseline="0" dirty="0"/>
              <a:t>: TEST_B</a:t>
            </a:r>
            <a:br>
              <a:rPr lang="en-US" sz="1100" baseline="0" dirty="0"/>
            </a:br>
            <a:r>
              <a:rPr lang="en-US" sz="1100" baseline="0" dirty="0"/>
              <a:t/>
            </a:r>
            <a:br>
              <a:rPr lang="en-US" sz="1100" baseline="0" dirty="0"/>
            </a:br>
            <a:endParaRPr lang="en-US" sz="1100" baseline="0" dirty="0"/>
          </a:p>
        </p:txBody>
      </p:sp>
    </p:spTree>
    <p:extLst>
      <p:ext uri="{BB962C8B-B14F-4D97-AF65-F5344CB8AC3E}">
        <p14:creationId xmlns:p14="http://schemas.microsoft.com/office/powerpoint/2010/main" val="418629420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70923-A4B7-F84A-9E0C-B2612D659012}"/>
              </a:ext>
            </a:extLst>
          </p:cNvPr>
          <p:cNvSpPr txBox="1"/>
          <p:nvPr/>
        </p:nvSpPr>
        <p:spPr>
          <a:xfrm>
            <a:off x="251520" y="1268760"/>
            <a:ext cx="7704856" cy="2246769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1" baseline="0" dirty="0"/>
              <a:t>$ ansible-inventory -</a:t>
            </a:r>
            <a:r>
              <a:rPr lang="en-US" sz="1400" b="1" baseline="0" dirty="0" err="1"/>
              <a:t>i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inventory.ini</a:t>
            </a:r>
            <a:r>
              <a:rPr lang="en-US" sz="1400" b="1" baseline="0" dirty="0"/>
              <a:t> --list</a:t>
            </a:r>
          </a:p>
          <a:p>
            <a:pPr algn="l"/>
            <a:r>
              <a:rPr lang="en-US" sz="1400" b="1" baseline="0" dirty="0"/>
              <a:t>{</a:t>
            </a:r>
          </a:p>
          <a:p>
            <a:pPr algn="l"/>
            <a:r>
              <a:rPr lang="en-US" sz="1400" b="1" baseline="0" dirty="0"/>
              <a:t>    "_meta": {</a:t>
            </a:r>
          </a:p>
          <a:p>
            <a:pPr algn="l"/>
            <a:r>
              <a:rPr lang="en-US" sz="1400" b="1" baseline="0" dirty="0"/>
              <a:t>        "</a:t>
            </a:r>
            <a:r>
              <a:rPr lang="en-US" sz="1400" b="1" baseline="0" dirty="0" err="1"/>
              <a:t>hostvars</a:t>
            </a:r>
            <a:r>
              <a:rPr lang="en-US" sz="1400" b="1" baseline="0" dirty="0"/>
              <a:t>": {</a:t>
            </a:r>
          </a:p>
          <a:p>
            <a:pPr algn="l"/>
            <a:r>
              <a:rPr lang="en-US" sz="1400" b="1" baseline="0" dirty="0"/>
              <a:t>            "127.0.0.1": {</a:t>
            </a:r>
          </a:p>
          <a:p>
            <a:pPr algn="l"/>
            <a:r>
              <a:rPr lang="en-US" sz="1400" b="1" baseline="0" dirty="0"/>
              <a:t>                "</a:t>
            </a:r>
            <a:r>
              <a:rPr lang="en-US" sz="1400" b="1" baseline="0" dirty="0" err="1"/>
              <a:t>ansible_connection</a:t>
            </a:r>
            <a:r>
              <a:rPr lang="en-US" sz="1400" b="1" baseline="0" dirty="0"/>
              <a:t>": "local"</a:t>
            </a:r>
          </a:p>
          <a:p>
            <a:pPr algn="l"/>
            <a:r>
              <a:rPr lang="en-US" sz="1400" b="1" baseline="0" dirty="0"/>
              <a:t>            },</a:t>
            </a:r>
          </a:p>
          <a:p>
            <a:pPr algn="l"/>
            <a:r>
              <a:rPr lang="en-US" sz="1400" b="1" baseline="0" dirty="0"/>
              <a:t>            "</a:t>
            </a:r>
            <a:r>
              <a:rPr lang="en-US" sz="1400" b="1" baseline="0" dirty="0" err="1"/>
              <a:t>sw</a:t>
            </a:r>
            <a:r>
              <a:rPr lang="en-US" sz="1400" b="1" baseline="0" dirty="0"/>
              <a:t>-lab": {</a:t>
            </a:r>
          </a:p>
          <a:p>
            <a:pPr algn="l"/>
            <a:r>
              <a:rPr lang="en-US" sz="1400" b="1" baseline="0" dirty="0"/>
              <a:t>                "</a:t>
            </a:r>
            <a:r>
              <a:rPr lang="en-US" sz="1400" b="1" baseline="0" dirty="0" err="1"/>
              <a:t>ansible_host</a:t>
            </a:r>
            <a:r>
              <a:rPr lang="en-US" sz="1400" b="1" baseline="0" dirty="0"/>
              <a:t>": "10.31.70.107"</a:t>
            </a:r>
          </a:p>
          <a:p>
            <a:pPr algn="l"/>
            <a:r>
              <a:rPr lang="en-US" sz="1400" b="1" baseline="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BF9DF-BA9F-B645-9C82-C88381220170}"/>
              </a:ext>
            </a:extLst>
          </p:cNvPr>
          <p:cNvSpPr txBox="1"/>
          <p:nvPr/>
        </p:nvSpPr>
        <p:spPr>
          <a:xfrm>
            <a:off x="251520" y="4077072"/>
            <a:ext cx="7704856" cy="1169551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1" baseline="0" dirty="0"/>
              <a:t>$ ansible -</a:t>
            </a:r>
            <a:r>
              <a:rPr lang="en-US" sz="1400" b="1" baseline="0" dirty="0" err="1"/>
              <a:t>i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inventory.ini</a:t>
            </a:r>
            <a:r>
              <a:rPr lang="en-US" sz="1400" b="1" baseline="0" dirty="0"/>
              <a:t> -m ping prod --list-hosts</a:t>
            </a:r>
          </a:p>
          <a:p>
            <a:pPr algn="l"/>
            <a:r>
              <a:rPr lang="en-US" sz="1400" b="1" baseline="0" dirty="0"/>
              <a:t>  hosts (2):</a:t>
            </a:r>
          </a:p>
          <a:p>
            <a:pPr algn="l"/>
            <a:r>
              <a:rPr lang="en-US" sz="1400" b="1" baseline="0" dirty="0"/>
              <a:t>    </a:t>
            </a:r>
            <a:r>
              <a:rPr lang="en-US" sz="1400" b="1" baseline="0" dirty="0" err="1"/>
              <a:t>vpn</a:t>
            </a:r>
            <a:r>
              <a:rPr lang="en-US" sz="1400" b="1" baseline="0" dirty="0"/>
              <a:t>-server</a:t>
            </a:r>
          </a:p>
          <a:p>
            <a:pPr algn="l"/>
            <a:r>
              <a:rPr lang="en-US" sz="1400" b="1" baseline="0" dirty="0"/>
              <a:t>    web-server</a:t>
            </a:r>
          </a:p>
          <a:p>
            <a:pPr algn="l"/>
            <a:r>
              <a:rPr lang="en-US" sz="1400" b="1" baseline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9631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 </a:t>
            </a:r>
            <a:r>
              <a:rPr lang="en-US" dirty="0"/>
              <a:t>ad-hoc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70923-A4B7-F84A-9E0C-B2612D659012}"/>
              </a:ext>
            </a:extLst>
          </p:cNvPr>
          <p:cNvSpPr txBox="1"/>
          <p:nvPr/>
        </p:nvSpPr>
        <p:spPr>
          <a:xfrm>
            <a:off x="251520" y="1268760"/>
            <a:ext cx="4392488" cy="1200329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1" baseline="0" dirty="0"/>
              <a:t>$ ansible -</a:t>
            </a:r>
            <a:r>
              <a:rPr lang="en-US" sz="1200" b="1" baseline="0" dirty="0" err="1"/>
              <a:t>i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inventory.ini</a:t>
            </a:r>
            <a:r>
              <a:rPr lang="en-US" sz="1200" b="1" baseline="0" dirty="0"/>
              <a:t> -m </a:t>
            </a:r>
            <a:r>
              <a:rPr lang="en-US" sz="1200" b="1" baseline="0" dirty="0">
                <a:solidFill>
                  <a:srgbClr val="FF0000"/>
                </a:solidFill>
              </a:rPr>
              <a:t>ping</a:t>
            </a:r>
            <a:r>
              <a:rPr lang="en-US" sz="1200" b="1" baseline="0" dirty="0"/>
              <a:t> </a:t>
            </a:r>
            <a:r>
              <a:rPr lang="en-US" sz="1200" b="1" baseline="0" dirty="0">
                <a:solidFill>
                  <a:srgbClr val="0070C0"/>
                </a:solidFill>
              </a:rPr>
              <a:t>fs-</a:t>
            </a:r>
            <a:r>
              <a:rPr lang="en-US" sz="1200" b="1" baseline="0" dirty="0" err="1">
                <a:solidFill>
                  <a:srgbClr val="0070C0"/>
                </a:solidFill>
              </a:rPr>
              <a:t>ga</a:t>
            </a:r>
            <a:endParaRPr lang="en-US" sz="1200" b="1" baseline="0" dirty="0">
              <a:solidFill>
                <a:srgbClr val="0070C0"/>
              </a:solidFill>
            </a:endParaRPr>
          </a:p>
          <a:p>
            <a:pPr algn="l"/>
            <a:r>
              <a:rPr lang="en-US" sz="1200" b="1" baseline="0" dirty="0"/>
              <a:t>fs-</a:t>
            </a:r>
            <a:r>
              <a:rPr lang="en-US" sz="1200" b="1" baseline="0" dirty="0" err="1"/>
              <a:t>ga</a:t>
            </a:r>
            <a:r>
              <a:rPr lang="en-US" sz="1200" b="1" baseline="0" dirty="0"/>
              <a:t> | SUCCESS =&gt; {</a:t>
            </a:r>
          </a:p>
          <a:p>
            <a:pPr algn="l"/>
            <a:r>
              <a:rPr lang="en-US" sz="1200" b="1" baseline="0" dirty="0"/>
              <a:t>    "changed": false,</a:t>
            </a:r>
          </a:p>
          <a:p>
            <a:pPr algn="l"/>
            <a:r>
              <a:rPr lang="en-US" sz="1200" b="1" baseline="0" dirty="0"/>
              <a:t>    "ping": "pong"</a:t>
            </a:r>
          </a:p>
          <a:p>
            <a:pPr algn="l"/>
            <a:r>
              <a:rPr lang="en-US" sz="1200" b="1" baseline="0" dirty="0"/>
              <a:t>}</a:t>
            </a:r>
          </a:p>
          <a:p>
            <a:pPr algn="l"/>
            <a:r>
              <a:rPr lang="en-US" sz="1200" b="1" baseline="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BF9DF-BA9F-B645-9C82-C88381220170}"/>
              </a:ext>
            </a:extLst>
          </p:cNvPr>
          <p:cNvSpPr txBox="1"/>
          <p:nvPr/>
        </p:nvSpPr>
        <p:spPr>
          <a:xfrm>
            <a:off x="235284" y="2780928"/>
            <a:ext cx="4408724" cy="2462213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aseline="0" dirty="0"/>
              <a:t>$ ansible -</a:t>
            </a:r>
            <a:r>
              <a:rPr lang="en-US" sz="1400" baseline="0" dirty="0" err="1"/>
              <a:t>i</a:t>
            </a:r>
            <a:r>
              <a:rPr lang="en-US" sz="1400" baseline="0" dirty="0"/>
              <a:t> </a:t>
            </a:r>
            <a:r>
              <a:rPr lang="en-US" sz="1400" baseline="0" dirty="0" err="1"/>
              <a:t>inventory.ini</a:t>
            </a:r>
            <a:r>
              <a:rPr lang="en-US" sz="1400" baseline="0" dirty="0"/>
              <a:t> </a:t>
            </a:r>
            <a:r>
              <a:rPr lang="en-US" sz="1400" baseline="0" dirty="0">
                <a:solidFill>
                  <a:srgbClr val="0070C0"/>
                </a:solidFill>
              </a:rPr>
              <a:t>fs-</a:t>
            </a:r>
            <a:r>
              <a:rPr lang="en-US" sz="1400" baseline="0" dirty="0" err="1">
                <a:solidFill>
                  <a:srgbClr val="0070C0"/>
                </a:solidFill>
              </a:rPr>
              <a:t>ga</a:t>
            </a:r>
            <a:r>
              <a:rPr lang="en-US" sz="1400" baseline="0" dirty="0"/>
              <a:t> -m </a:t>
            </a:r>
            <a:r>
              <a:rPr lang="en-US" sz="1400" baseline="0" dirty="0">
                <a:solidFill>
                  <a:srgbClr val="FF0000"/>
                </a:solidFill>
              </a:rPr>
              <a:t>command</a:t>
            </a:r>
            <a:r>
              <a:rPr lang="en-US" sz="1400" baseline="0" dirty="0"/>
              <a:t> -a '</a:t>
            </a:r>
            <a:r>
              <a:rPr lang="en-US" sz="1400" baseline="0" dirty="0">
                <a:solidFill>
                  <a:srgbClr val="FFC000"/>
                </a:solidFill>
              </a:rPr>
              <a:t>ls -l /</a:t>
            </a:r>
            <a:r>
              <a:rPr lang="en-US" sz="1400" baseline="0" dirty="0"/>
              <a:t>'</a:t>
            </a:r>
          </a:p>
          <a:p>
            <a:pPr algn="l"/>
            <a:r>
              <a:rPr lang="en-US" sz="1400" baseline="0" dirty="0"/>
              <a:t>fs-</a:t>
            </a:r>
            <a:r>
              <a:rPr lang="en-US" sz="1400" baseline="0" dirty="0" err="1"/>
              <a:t>ga</a:t>
            </a:r>
            <a:r>
              <a:rPr lang="en-US" sz="1400" baseline="0" dirty="0"/>
              <a:t> | CHANGED | </a:t>
            </a:r>
            <a:r>
              <a:rPr lang="en-US" sz="1400" baseline="0" dirty="0" err="1"/>
              <a:t>rc</a:t>
            </a:r>
            <a:r>
              <a:rPr lang="en-US" sz="1400" baseline="0" dirty="0"/>
              <a:t>=0 &gt;&gt;</a:t>
            </a:r>
          </a:p>
          <a:p>
            <a:pPr algn="l"/>
            <a:r>
              <a:rPr lang="en-US" sz="1400" baseline="0" dirty="0"/>
              <a:t>total 116</a:t>
            </a:r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  2 root root 12288 Nov  7 06:52 bin</a:t>
            </a:r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  3 root root 12288 Nov  7 06:52 boot</a:t>
            </a:r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  17 root root  4200 Mar 21 13:16 dev</a:t>
            </a:r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112 root root 12288 Mar 21 13:18 </a:t>
            </a:r>
            <a:r>
              <a:rPr lang="en-US" sz="1400" baseline="0" dirty="0" err="1"/>
              <a:t>etc</a:t>
            </a:r>
            <a:endParaRPr lang="en-US" sz="1400" baseline="0" dirty="0"/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  3 root root  4096 Nov 25  2012 export</a:t>
            </a:r>
          </a:p>
          <a:p>
            <a:pPr algn="l"/>
            <a:r>
              <a:rPr lang="en-US" sz="1400" baseline="0" dirty="0" err="1"/>
              <a:t>drwxrwxrwx</a:t>
            </a:r>
            <a:r>
              <a:rPr lang="en-US" sz="1400" baseline="0" dirty="0"/>
              <a:t>   6 root </a:t>
            </a:r>
            <a:r>
              <a:rPr lang="en-US" sz="1400" baseline="0" dirty="0" err="1"/>
              <a:t>ga</a:t>
            </a:r>
            <a:r>
              <a:rPr lang="en-US" sz="1400" baseline="0" dirty="0"/>
              <a:t>    4096 Aug 20  2018 </a:t>
            </a:r>
            <a:r>
              <a:rPr lang="en-US" sz="1400" baseline="0" dirty="0" err="1"/>
              <a:t>ga</a:t>
            </a:r>
            <a:endParaRPr lang="en-US" sz="1400" baseline="0" dirty="0"/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  7 root root  4096 Mar 21 13:18 home</a:t>
            </a:r>
          </a:p>
          <a:p>
            <a:pPr algn="l"/>
            <a:r>
              <a:rPr lang="en-US" sz="1400" b="1" baseline="0" dirty="0"/>
              <a:t>…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7BFDF57-A82A-1B49-869F-68471E3DF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2080" y="1268760"/>
            <a:ext cx="3609000" cy="2385024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Выполнение действий с командной строки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ping, command</a:t>
            </a:r>
            <a:r>
              <a:rPr lang="en-US" sz="1800" dirty="0"/>
              <a:t> — </a:t>
            </a:r>
            <a:r>
              <a:rPr lang="ru-RU" sz="1800" dirty="0"/>
              <a:t>модули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fs-</a:t>
            </a:r>
            <a:r>
              <a:rPr lang="en-US" sz="1800" dirty="0" err="1">
                <a:solidFill>
                  <a:srgbClr val="0070C0"/>
                </a:solidFill>
              </a:rPr>
              <a:t>ga</a:t>
            </a:r>
            <a:r>
              <a:rPr lang="en-US" sz="1800" dirty="0"/>
              <a:t> — </a:t>
            </a:r>
            <a:r>
              <a:rPr lang="ru-RU" sz="1800" dirty="0"/>
              <a:t>где выполнять (хост из </a:t>
            </a:r>
            <a:r>
              <a:rPr lang="en-US" sz="1800" dirty="0"/>
              <a:t>inventory)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'ls –l /'</a:t>
            </a:r>
            <a:r>
              <a:rPr lang="en-US" sz="1800" dirty="0"/>
              <a:t> — </a:t>
            </a:r>
            <a:r>
              <a:rPr lang="ru-RU" sz="1800" dirty="0"/>
              <a:t>аргумент модуля</a:t>
            </a:r>
          </a:p>
          <a:p>
            <a:pPr marL="0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561979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playbooks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70923-A4B7-F84A-9E0C-B2612D659012}"/>
              </a:ext>
            </a:extLst>
          </p:cNvPr>
          <p:cNvSpPr txBox="1"/>
          <p:nvPr/>
        </p:nvSpPr>
        <p:spPr>
          <a:xfrm>
            <a:off x="251520" y="1268760"/>
            <a:ext cx="4392488" cy="307777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1" baseline="0" dirty="0"/>
              <a:t>$ </a:t>
            </a:r>
            <a:r>
              <a:rPr lang="en-US" sz="1400" baseline="0" dirty="0"/>
              <a:t>ansible-playbook -</a:t>
            </a:r>
            <a:r>
              <a:rPr lang="en-US" sz="1400" baseline="0" dirty="0" err="1"/>
              <a:t>i</a:t>
            </a:r>
            <a:r>
              <a:rPr lang="en-US" sz="1400" baseline="0" dirty="0"/>
              <a:t> </a:t>
            </a:r>
            <a:r>
              <a:rPr lang="en-US" sz="1400" baseline="0" dirty="0" err="1"/>
              <a:t>inventory.ini</a:t>
            </a:r>
            <a:r>
              <a:rPr lang="en-US" sz="1400" baseline="0" dirty="0"/>
              <a:t> </a:t>
            </a:r>
            <a:r>
              <a:rPr lang="en-US" sz="1400" baseline="0" dirty="0" err="1"/>
              <a:t>show.yml</a:t>
            </a:r>
            <a:r>
              <a:rPr lang="en-US" sz="1400" baseline="0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BF9DF-BA9F-B645-9C82-C88381220170}"/>
              </a:ext>
            </a:extLst>
          </p:cNvPr>
          <p:cNvSpPr txBox="1"/>
          <p:nvPr/>
        </p:nvSpPr>
        <p:spPr>
          <a:xfrm>
            <a:off x="251520" y="2010872"/>
            <a:ext cx="4408724" cy="2246769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aseline="0" dirty="0"/>
              <a:t>- hosts: fs-</a:t>
            </a:r>
            <a:r>
              <a:rPr lang="en-US" sz="1400" baseline="0" dirty="0" err="1"/>
              <a:t>ga</a:t>
            </a:r>
            <a:endParaRPr lang="en-US" sz="1400" baseline="0" dirty="0"/>
          </a:p>
          <a:p>
            <a:pPr algn="l"/>
            <a:r>
              <a:rPr lang="en-US" sz="1400" baseline="0" dirty="0"/>
              <a:t>  tasks:</a:t>
            </a:r>
          </a:p>
          <a:p>
            <a:pPr algn="l"/>
            <a:r>
              <a:rPr lang="en-US" sz="1400" baseline="0" dirty="0"/>
              <a:t>    - name: show the root directory</a:t>
            </a:r>
          </a:p>
          <a:p>
            <a:pPr algn="l"/>
            <a:r>
              <a:rPr lang="en-US" sz="1400" baseline="0" dirty="0"/>
              <a:t>      command: ls -l /</a:t>
            </a:r>
          </a:p>
          <a:p>
            <a:pPr algn="l"/>
            <a:r>
              <a:rPr lang="en-US" sz="1400" baseline="0" dirty="0"/>
              <a:t>      register: dir1</a:t>
            </a:r>
          </a:p>
          <a:p>
            <a:pPr algn="l"/>
            <a:endParaRPr lang="en-US" sz="1400" baseline="0" dirty="0"/>
          </a:p>
          <a:p>
            <a:pPr algn="l"/>
            <a:r>
              <a:rPr lang="en-US" sz="1400" baseline="0" dirty="0"/>
              <a:t>    - name: show results</a:t>
            </a:r>
          </a:p>
          <a:p>
            <a:pPr algn="l"/>
            <a:r>
              <a:rPr lang="en-US" sz="1400" baseline="0" dirty="0"/>
              <a:t>      debug:</a:t>
            </a:r>
          </a:p>
          <a:p>
            <a:pPr algn="l"/>
            <a:r>
              <a:rPr lang="en-US" sz="1400" baseline="0" dirty="0"/>
              <a:t>          msg: "{{ dir1 }}"</a:t>
            </a:r>
          </a:p>
          <a:p>
            <a:pPr algn="l"/>
            <a:endParaRPr lang="en-US" sz="1400" baseline="0" dirty="0"/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7BFDF57-A82A-1B49-869F-68471E3DF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2080" y="1268760"/>
            <a:ext cx="3609000" cy="23850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Декларативные описания того, что нужно выполнить (не скрипты)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Файлы в формате </a:t>
            </a:r>
            <a:r>
              <a:rPr lang="en-US" sz="1800" dirty="0"/>
              <a:t>YAML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Конструкции из </a:t>
            </a:r>
            <a:r>
              <a:rPr lang="en-US" sz="1800" dirty="0"/>
              <a:t>Jinja2 templates</a:t>
            </a:r>
            <a:endParaRPr lang="ru-RU" sz="1800" dirty="0"/>
          </a:p>
          <a:p>
            <a:pPr>
              <a:buFont typeface="Arial" panose="020B0604020202020204" pitchFamily="34" charset="0"/>
              <a:buChar char="•"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05553899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</a:t>
            </a:r>
            <a:r>
              <a:rPr lang="en-US" altLang="en-US" sz="2800" dirty="0"/>
              <a:t>2</a:t>
            </a:r>
            <a:r>
              <a:rPr lang="ru-RU" altLang="en-US" sz="2800" dirty="0"/>
              <a:t>.</a:t>
            </a:r>
            <a:r>
              <a:rPr lang="en-US" altLang="en-US" sz="28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Пишем </a:t>
            </a:r>
            <a:r>
              <a:rPr lang="en-US" altLang="en-US" sz="3600" dirty="0"/>
              <a:t>playbook</a:t>
            </a:r>
            <a:endParaRPr lang="ru-R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6715742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Подсчитайте количество пакетов, полученных хостом на всех интерфейсах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en-US" sz="1800" dirty="0" err="1"/>
              <a:t>set_fact</a:t>
            </a:r>
            <a:r>
              <a:rPr lang="en-US" sz="1800" dirty="0"/>
              <a:t>:</a:t>
            </a:r>
          </a:p>
          <a:p>
            <a:pPr eaLnBrk="1" hangingPunct="1"/>
            <a:r>
              <a:rPr lang="en-US" sz="1800" dirty="0"/>
              <a:t>    packets: "{{ interfaces['</a:t>
            </a:r>
            <a:r>
              <a:rPr lang="en-US" sz="1800" dirty="0" err="1"/>
              <a:t>stdout</a:t>
            </a:r>
            <a:r>
              <a:rPr lang="en-US" sz="1800" dirty="0"/>
              <a:t>'] | </a:t>
            </a:r>
            <a:r>
              <a:rPr lang="en-US" sz="1800" dirty="0" err="1"/>
              <a:t>regex_findall</a:t>
            </a:r>
            <a:r>
              <a:rPr lang="en-US" sz="1800" dirty="0"/>
              <a:t>('RX packets:([0-9]+)') }}"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sz="1800" dirty="0"/>
              <a:t>{{ packets | map('</a:t>
            </a:r>
            <a:r>
              <a:rPr lang="en-US" sz="1800" dirty="0" err="1"/>
              <a:t>int</a:t>
            </a:r>
            <a:r>
              <a:rPr lang="en-US" sz="1800" dirty="0"/>
              <a:t>') | sum }}</a:t>
            </a:r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3549650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2.3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ansible-playbook ./p4ne/Lab2.3/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intf.yml</a:t>
            </a:r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7867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2.</a:t>
            </a:r>
            <a:r>
              <a:rPr lang="en-US" altLang="en-US" sz="24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Управление сетевым оборудованием</a:t>
            </a:r>
          </a:p>
          <a:p>
            <a:pPr algn="ctr" eaLnBrk="1" hangingPunct="1"/>
            <a:r>
              <a:rPr lang="ru-RU" altLang="en-US" sz="3600" dirty="0"/>
              <a:t>(на примере </a:t>
            </a:r>
            <a:r>
              <a:rPr lang="en-US" altLang="en-US" sz="3600" dirty="0"/>
              <a:t>Cisco APIC-EM)</a:t>
            </a:r>
          </a:p>
        </p:txBody>
      </p:sp>
    </p:spTree>
    <p:extLst>
      <p:ext uri="{BB962C8B-B14F-4D97-AF65-F5344CB8AC3E}">
        <p14:creationId xmlns:p14="http://schemas.microsoft.com/office/powerpoint/2010/main" val="278812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Как исполнить код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1800" dirty="0"/>
              <a:t>Интерактивный режим: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800" dirty="0"/>
              <a:t>Python </a:t>
            </a:r>
            <a:r>
              <a:rPr lang="ru-RU" altLang="en-US" sz="1800" dirty="0"/>
              <a:t>запускается и ожидает ввода команд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Индикатор готовности ко вводу — приглашение вида </a:t>
            </a:r>
            <a:r>
              <a:rPr lang="en-US" altLang="en-US" sz="1800" dirty="0"/>
              <a:t>‘&gt;&gt;&gt;’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Вводимые команды немедленно исполняются, результат выводится на экран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Пакетный режим: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800" dirty="0"/>
              <a:t>Python </a:t>
            </a:r>
            <a:r>
              <a:rPr lang="ru-RU" altLang="en-US" sz="1800" dirty="0"/>
              <a:t>построчно читает код из файла (обычно с расширением </a:t>
            </a:r>
            <a:r>
              <a:rPr lang="en-US" altLang="en-US" sz="1800" dirty="0"/>
              <a:t>‘.</a:t>
            </a:r>
            <a:r>
              <a:rPr lang="en-US" altLang="en-US" sz="1800" dirty="0" err="1"/>
              <a:t>py</a:t>
            </a:r>
            <a:r>
              <a:rPr lang="en-US" altLang="en-US" sz="1800" dirty="0"/>
              <a:t>’)</a:t>
            </a:r>
            <a:r>
              <a:rPr lang="ru-RU" altLang="en-US" sz="1800" dirty="0"/>
              <a:t> и исполняет команды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После завершения исполнения файла интерпретатор также завершает работу</a:t>
            </a:r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9507" y="4797227"/>
            <a:ext cx="3322712" cy="165596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$ python</a:t>
            </a: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&gt;&gt;&gt; 2*2</a:t>
            </a: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&gt;&gt;&gt;</a:t>
            </a:r>
          </a:p>
          <a:p>
            <a:pPr eaLnBrk="1" hangingPunct="1"/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83968" y="4796061"/>
            <a:ext cx="3322712" cy="165596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$ python </a:t>
            </a:r>
            <a:r>
              <a:rPr lang="en-US" sz="1600" kern="0" baseline="0" dirty="0" err="1">
                <a:latin typeface="Courier" charset="0"/>
                <a:ea typeface="Courier" charset="0"/>
                <a:cs typeface="Courier" charset="0"/>
              </a:rPr>
              <a:t>helloworld.py</a:t>
            </a:r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 Hello, world!</a:t>
            </a:r>
          </a:p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90850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APIC-EM</a:t>
            </a:r>
            <a:br>
              <a:rPr lang="en-US" dirty="0"/>
            </a:br>
            <a:r>
              <a:rPr lang="en-US" sz="2000" dirty="0"/>
              <a:t>(Application Policy Infrastructure Controller – Enterprise Module)</a:t>
            </a:r>
            <a:endParaRPr lang="en-US" dirty="0"/>
          </a:p>
        </p:txBody>
      </p:sp>
      <p:pic>
        <p:nvPicPr>
          <p:cNvPr id="5122" name="Picture 2" descr="resentati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2059"/>
            <a:ext cx="65151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/>
          <p:cNvCxnSpPr/>
          <p:nvPr/>
        </p:nvCxnSpPr>
        <p:spPr bwMode="auto">
          <a:xfrm rot="16200000" flipH="1">
            <a:off x="841774" y="2291064"/>
            <a:ext cx="2520280" cy="133977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4286" y="1266775"/>
            <a:ext cx="3677634" cy="4001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ru-RU" sz="2000" baseline="0"/>
              <a:t>Место вашего приложения</a:t>
            </a:r>
            <a:endParaRPr lang="en-US" sz="2000" baseline="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112" y="1331477"/>
            <a:ext cx="3456384" cy="3539430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600" baseline="0" dirty="0"/>
              <a:t>APIC — SDN-</a:t>
            </a:r>
            <a:r>
              <a:rPr lang="ru-RU" sz="1600" baseline="0" dirty="0"/>
              <a:t>контроллер </a:t>
            </a:r>
            <a:r>
              <a:rPr lang="en-US" sz="1600" baseline="0" dirty="0"/>
              <a:t>Cisco</a:t>
            </a:r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Имеет «северный» и «южный» интерфейсы</a:t>
            </a:r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«Северный» — </a:t>
            </a:r>
            <a:r>
              <a:rPr lang="en-US" sz="1600" baseline="0" dirty="0"/>
              <a:t>REST API</a:t>
            </a:r>
            <a:r>
              <a:rPr lang="ru-RU" sz="1600" baseline="0" dirty="0"/>
              <a:t>. Официально документирован</a:t>
            </a:r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«Южный» — набор различных интерфейсов к реальному «железу», от </a:t>
            </a:r>
            <a:r>
              <a:rPr lang="en-US" sz="1600" baseline="0" dirty="0"/>
              <a:t>CLI </a:t>
            </a:r>
            <a:r>
              <a:rPr lang="ru-RU" sz="1600" baseline="0" dirty="0"/>
              <a:t>и </a:t>
            </a:r>
            <a:r>
              <a:rPr lang="en-US" sz="1600" baseline="0" dirty="0"/>
              <a:t>SNMP </a:t>
            </a:r>
            <a:r>
              <a:rPr lang="ru-RU" sz="1600" baseline="0" dirty="0"/>
              <a:t>до произвольной экзотики. Полностью не раскрывается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8831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APIC-EM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388" y="4005064"/>
            <a:ext cx="85689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400" baseline="0" dirty="0"/>
              <a:t>Василий Томилин, системный инженер компании </a:t>
            </a:r>
            <a:r>
              <a:rPr lang="ru-RU" sz="1400" baseline="0" dirty="0" err="1"/>
              <a:t>Cisco</a:t>
            </a:r>
            <a:r>
              <a:rPr lang="ru-RU" sz="1400" baseline="0" dirty="0"/>
              <a:t> (с семинара по </a:t>
            </a:r>
            <a:r>
              <a:rPr lang="ru-RU" sz="1400" baseline="0" dirty="0" err="1"/>
              <a:t>Cisco</a:t>
            </a:r>
            <a:r>
              <a:rPr lang="ru-RU" sz="1400" baseline="0" dirty="0"/>
              <a:t> </a:t>
            </a:r>
            <a:r>
              <a:rPr lang="ru-RU" sz="1400" baseline="0" dirty="0" err="1"/>
              <a:t>FirePower</a:t>
            </a:r>
            <a:r>
              <a:rPr lang="ru-RU" sz="1400" baseline="0" dirty="0"/>
              <a:t>, февраль 2017 г.):</a:t>
            </a:r>
          </a:p>
          <a:p>
            <a:pPr algn="l"/>
            <a:endParaRPr lang="ru-RU" sz="1400" baseline="0" dirty="0"/>
          </a:p>
          <a:p>
            <a:pPr algn="l"/>
            <a:r>
              <a:rPr lang="ru-RU" sz="1400" baseline="0" dirty="0"/>
              <a:t>«В законченном состоянии продукта CLI не будет необходим для эксплуатации продукта. Для миграции уже сейчас есть бета-</a:t>
            </a:r>
            <a:r>
              <a:rPr lang="ru-RU" sz="1400" baseline="0" dirty="0" err="1"/>
              <a:t>тул</a:t>
            </a:r>
            <a:r>
              <a:rPr lang="ru-RU" sz="1400" baseline="0" dirty="0"/>
              <a:t>, который будет развиваться и улучшаться. Основными средствами управления, по моему убеждению, станут FPMC и REST API».</a:t>
            </a:r>
          </a:p>
          <a:p>
            <a:pPr algn="l"/>
            <a:endParaRPr lang="ru-RU" sz="1400" baseline="0" dirty="0"/>
          </a:p>
          <a:p>
            <a:pPr algn="l"/>
            <a:r>
              <a:rPr lang="ru-RU" sz="1400" baseline="0" dirty="0"/>
              <a:t>«Про REST API </a:t>
            </a:r>
            <a:r>
              <a:rPr lang="en-US" sz="1400" baseline="0" dirty="0"/>
              <a:t>—</a:t>
            </a:r>
            <a:r>
              <a:rPr lang="ru-RU" sz="1400" baseline="0" dirty="0"/>
              <a:t> совсем не «</a:t>
            </a:r>
            <a:r>
              <a:rPr lang="ru-RU" sz="1400" baseline="0" dirty="0" err="1"/>
              <a:t>концепто</a:t>
            </a:r>
            <a:r>
              <a:rPr lang="ru-RU" sz="1400" baseline="0" dirty="0"/>
              <a:t>-маркетинг», посмотрите уже сейчас </a:t>
            </a:r>
            <a:r>
              <a:rPr lang="ru-RU" sz="1400" baseline="0" dirty="0" err="1"/>
              <a:t>лабы</a:t>
            </a:r>
            <a:r>
              <a:rPr lang="ru-RU" sz="1400" baseline="0" dirty="0"/>
              <a:t> на </a:t>
            </a:r>
            <a:r>
              <a:rPr lang="ru-RU" sz="1400" baseline="0" dirty="0" err="1"/>
              <a:t>Devnet</a:t>
            </a:r>
            <a:r>
              <a:rPr lang="ru-RU" sz="1400" baseline="0" dirty="0"/>
              <a:t>.»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388" y="1124744"/>
            <a:ext cx="80650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ru-RU" sz="1800" baseline="0" dirty="0"/>
              <a:t>Представляет собой либо виртуальную машину, либо</a:t>
            </a:r>
            <a:r>
              <a:rPr lang="en-US" sz="1800" baseline="0" dirty="0"/>
              <a:t> appliance (</a:t>
            </a:r>
            <a:r>
              <a:rPr lang="ru-RU" sz="1800" baseline="0" dirty="0"/>
              <a:t>тот же самый образ виртуальной машины, установленный на сервер, предоставляемый </a:t>
            </a:r>
            <a:r>
              <a:rPr lang="en-US" sz="1800" baseline="0" dirty="0"/>
              <a:t>Cisco)</a:t>
            </a:r>
            <a:r>
              <a:rPr lang="ru-RU" sz="1800" baseline="0" dirty="0"/>
              <a:t>. Внутри </a:t>
            </a:r>
            <a:r>
              <a:rPr lang="en-US" sz="1800" baseline="0" dirty="0"/>
              <a:t>Linux, </a:t>
            </a:r>
            <a:r>
              <a:rPr lang="ru-RU" sz="1800" baseline="0" dirty="0"/>
              <a:t>как везде у всего</a:t>
            </a:r>
            <a:endParaRPr lang="en-US" sz="1800" baseline="0" dirty="0"/>
          </a:p>
          <a:p>
            <a:pPr marL="285750" indent="-285750" algn="l">
              <a:buFont typeface="Arial" charset="0"/>
              <a:buChar char="•"/>
            </a:pPr>
            <a:endParaRPr 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800" baseline="0" dirty="0"/>
              <a:t>Образ можно скачать с сайта </a:t>
            </a:r>
            <a:r>
              <a:rPr lang="en-US" sz="1800" baseline="0" dirty="0"/>
              <a:t>Cisco </a:t>
            </a:r>
            <a:r>
              <a:rPr lang="ru-RU" sz="1800" baseline="0" dirty="0"/>
              <a:t>бесплатно, лицензируются дополнительные возможности, обычно по количеству устройств в сети</a:t>
            </a:r>
          </a:p>
          <a:p>
            <a:pPr marL="285750" indent="-285750" algn="l">
              <a:buFont typeface="Arial" charset="0"/>
              <a:buChar char="•"/>
            </a:pPr>
            <a:endParaRPr lang="ru-RU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800" baseline="0" dirty="0"/>
              <a:t>Содержит «из коробки» функции обнаружения, инвентаризации, управления большинством современных устройств </a:t>
            </a:r>
            <a:r>
              <a:rPr lang="en-US" sz="1800" baseline="0" dirty="0"/>
              <a:t>Cisco</a:t>
            </a:r>
            <a:endParaRPr lang="ru-RU" sz="1800" baseline="0" dirty="0"/>
          </a:p>
          <a:p>
            <a:pPr algn="l"/>
            <a:endParaRPr lang="en-US" sz="1800" baseline="0" dirty="0"/>
          </a:p>
          <a:p>
            <a:pPr algn="l"/>
            <a:r>
              <a:rPr lang="ru-RU" sz="1800" baseline="0" dirty="0"/>
              <a:t> </a:t>
            </a:r>
            <a:endParaRPr lang="en-US" sz="1800" baseline="0" dirty="0"/>
          </a:p>
        </p:txBody>
      </p:sp>
      <p:sp>
        <p:nvSpPr>
          <p:cNvPr id="4" name="Rectangle 3"/>
          <p:cNvSpPr/>
          <p:nvPr/>
        </p:nvSpPr>
        <p:spPr>
          <a:xfrm>
            <a:off x="1331640" y="589295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aseline="0" dirty="0">
                <a:hlinkClick r:id="rId3"/>
              </a:rPr>
              <a:t>https://learninglabs.cisco.com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20726919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APIC-EM — </a:t>
            </a:r>
            <a:r>
              <a:rPr lang="ru-RU" altLang="en-US" sz="2400" dirty="0"/>
              <a:t>документация по </a:t>
            </a:r>
            <a:r>
              <a:rPr lang="en-US" altLang="en-US" sz="2400" dirty="0"/>
              <a:t>API</a:t>
            </a:r>
          </a:p>
        </p:txBody>
      </p:sp>
      <p:sp>
        <p:nvSpPr>
          <p:cNvPr id="4" name="Rectangle 3"/>
          <p:cNvSpPr/>
          <p:nvPr/>
        </p:nvSpPr>
        <p:spPr>
          <a:xfrm>
            <a:off x="1017042" y="5517232"/>
            <a:ext cx="6030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aseline="0" dirty="0">
                <a:hlinkClick r:id="rId3"/>
              </a:rPr>
              <a:t>http://devnetapic.cisco.com/</a:t>
            </a:r>
            <a:endParaRPr lang="en-US" sz="3200" baseline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96752"/>
            <a:ext cx="7617148" cy="41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93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APIC-EM</a:t>
            </a:r>
            <a:r>
              <a:rPr lang="ru-RU" altLang="en-US" sz="2400" dirty="0"/>
              <a:t> — </a:t>
            </a:r>
            <a:r>
              <a:rPr lang="ru-RU" altLang="en-US" sz="2400" dirty="0" err="1"/>
              <a:t>демо</a:t>
            </a:r>
            <a:r>
              <a:rPr lang="ru-RU" altLang="en-US" sz="2400" dirty="0"/>
              <a:t>-лаборатория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9388" y="1124744"/>
            <a:ext cx="403257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Компания </a:t>
            </a:r>
            <a:r>
              <a:rPr lang="en-US" sz="1600" baseline="0" dirty="0"/>
              <a:t>Cisco </a:t>
            </a:r>
            <a:r>
              <a:rPr lang="ru-RU" sz="1600" baseline="0" dirty="0"/>
              <a:t>предоставляет постоянно действующую </a:t>
            </a:r>
            <a:r>
              <a:rPr lang="ru-RU" sz="1600" baseline="0" dirty="0" err="1"/>
              <a:t>демо</a:t>
            </a:r>
            <a:r>
              <a:rPr lang="ru-RU" sz="1600" baseline="0" dirty="0"/>
              <a:t>-лабораторию, содержащую </a:t>
            </a:r>
            <a:r>
              <a:rPr lang="en-US" sz="1600" baseline="0" dirty="0"/>
              <a:t>APIC-EM, </a:t>
            </a:r>
            <a:r>
              <a:rPr lang="ru-RU" sz="1600" baseline="0" dirty="0"/>
              <a:t>подключенный к реальной тестовой сети</a:t>
            </a:r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Доступна всем без регистрации, по </a:t>
            </a:r>
            <a:r>
              <a:rPr lang="en-US" sz="1600" baseline="0" dirty="0"/>
              <a:t>URL </a:t>
            </a:r>
            <a:r>
              <a:rPr lang="en-US" sz="1600" baseline="0" dirty="0">
                <a:hlinkClick r:id="rId3"/>
              </a:rPr>
              <a:t>https://sandboxapic.cisco.com</a:t>
            </a:r>
            <a:r>
              <a:rPr lang="ru-RU" sz="1600" baseline="0" dirty="0">
                <a:hlinkClick r:id="rId3"/>
              </a:rPr>
              <a:t>,</a:t>
            </a:r>
            <a:r>
              <a:rPr lang="ru-RU" sz="1600" baseline="0" dirty="0"/>
              <a:t> пароль для всех одинаковый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При первом обращении тестовая среда создаётся заново и существует несколько часов, клиенту выдаётся временный «</a:t>
            </a:r>
            <a:r>
              <a:rPr lang="ru-RU" sz="1600" baseline="0" dirty="0" err="1"/>
              <a:t>тикет</a:t>
            </a:r>
            <a:r>
              <a:rPr lang="ru-RU" sz="1600" baseline="0" dirty="0"/>
              <a:t>» — идентификатор созданной тестовой среды 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algn="l"/>
            <a:endParaRPr lang="en-US" sz="1600" baseline="0" dirty="0"/>
          </a:p>
          <a:p>
            <a:pPr algn="l"/>
            <a:r>
              <a:rPr lang="ru-RU" sz="1600" baseline="0" dirty="0"/>
              <a:t> </a:t>
            </a:r>
            <a:endParaRPr lang="en-US" sz="1600" baseline="0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1196752"/>
            <a:ext cx="4392488" cy="4778231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050" b="1" baseline="0" dirty="0"/>
              <a:t>import </a:t>
            </a:r>
            <a:r>
              <a:rPr lang="en-US" sz="1050" baseline="0" dirty="0"/>
              <a:t>requests, json, </a:t>
            </a:r>
            <a:r>
              <a:rPr lang="en-US" sz="1050" baseline="0" dirty="0" err="1"/>
              <a:t>pprint</a:t>
            </a:r>
            <a:r>
              <a:rPr lang="en-US" sz="1050" baseline="0" dirty="0"/>
              <a:t/>
            </a:r>
            <a:br>
              <a:rPr lang="en-US" sz="1050" baseline="0" dirty="0"/>
            </a:br>
            <a:r>
              <a:rPr lang="en-US" sz="1050" baseline="0" dirty="0"/>
              <a:t/>
            </a:r>
            <a:br>
              <a:rPr lang="en-US" sz="1050" baseline="0" dirty="0"/>
            </a:br>
            <a:r>
              <a:rPr lang="en-US" sz="1050" b="1" baseline="0" dirty="0"/>
              <a:t>def </a:t>
            </a:r>
            <a:r>
              <a:rPr lang="en-US" sz="1050" baseline="0" dirty="0" err="1"/>
              <a:t>new_ticket</a:t>
            </a:r>
            <a:r>
              <a:rPr lang="en-US" sz="1050" baseline="0" dirty="0"/>
              <a:t>():</a:t>
            </a:r>
            <a:br>
              <a:rPr lang="en-US" sz="1050" baseline="0" dirty="0"/>
            </a:br>
            <a:r>
              <a:rPr lang="en-US" sz="1050" baseline="0" dirty="0"/>
              <a:t>    </a:t>
            </a:r>
            <a:r>
              <a:rPr lang="en-US" sz="1050" baseline="0" dirty="0" err="1"/>
              <a:t>url</a:t>
            </a:r>
            <a:r>
              <a:rPr lang="en-US" sz="1050" baseline="0" dirty="0"/>
              <a:t> = </a:t>
            </a:r>
            <a:r>
              <a:rPr lang="en-US" sz="1050" b="1" baseline="0" dirty="0"/>
              <a:t>'https://</a:t>
            </a:r>
            <a:r>
              <a:rPr lang="en-US" sz="1050" b="1" baseline="0" dirty="0" err="1"/>
              <a:t>sandboxapic.cisco.com</a:t>
            </a:r>
            <a:r>
              <a:rPr lang="en-US" sz="1050" b="1" baseline="0" dirty="0"/>
              <a:t>/</a:t>
            </a:r>
            <a:r>
              <a:rPr lang="en-US" sz="1050" b="1" baseline="0" dirty="0" err="1"/>
              <a:t>api</a:t>
            </a:r>
            <a:r>
              <a:rPr lang="en-US" sz="1050" b="1" baseline="0" dirty="0"/>
              <a:t>/v1/ticket'</a:t>
            </a:r>
            <a:br>
              <a:rPr lang="en-US" sz="1050" b="1" baseline="0" dirty="0"/>
            </a:br>
            <a:r>
              <a:rPr lang="en-US" sz="1050" b="1" baseline="0" dirty="0"/>
              <a:t>    </a:t>
            </a:r>
            <a:r>
              <a:rPr lang="en-US" sz="1050" baseline="0" dirty="0"/>
              <a:t>payload = {</a:t>
            </a:r>
            <a:r>
              <a:rPr lang="en-US" sz="1050" b="1" baseline="0" dirty="0"/>
              <a:t>"username"</a:t>
            </a:r>
            <a:r>
              <a:rPr lang="en-US" sz="1050" baseline="0" dirty="0"/>
              <a:t>: </a:t>
            </a:r>
            <a:r>
              <a:rPr lang="en-US" sz="1050" b="1" baseline="0" dirty="0"/>
              <a:t>"</a:t>
            </a:r>
            <a:r>
              <a:rPr lang="en-US" sz="1050" b="1" baseline="0" dirty="0" err="1"/>
              <a:t>devnetuser</a:t>
            </a:r>
            <a:r>
              <a:rPr lang="en-US" sz="1050" b="1" baseline="0" dirty="0"/>
              <a:t>"</a:t>
            </a:r>
            <a:r>
              <a:rPr lang="en-US" sz="1050" baseline="0" dirty="0"/>
              <a:t>,</a:t>
            </a:r>
            <a:br>
              <a:rPr lang="en-US" sz="1050" baseline="0" dirty="0"/>
            </a:br>
            <a:r>
              <a:rPr lang="en-US" sz="1050" baseline="0" dirty="0"/>
              <a:t>               </a:t>
            </a:r>
            <a:r>
              <a:rPr lang="en-US" sz="1050" b="1" baseline="0" dirty="0"/>
              <a:t>"password"</a:t>
            </a:r>
            <a:r>
              <a:rPr lang="en-US" sz="1050" baseline="0" dirty="0"/>
              <a:t>: </a:t>
            </a:r>
            <a:r>
              <a:rPr lang="en-US" sz="1050" b="1" baseline="0" dirty="0"/>
              <a:t>"Cisco123!"</a:t>
            </a:r>
            <a:br>
              <a:rPr lang="en-US" sz="1050" b="1" baseline="0" dirty="0"/>
            </a:br>
            <a:r>
              <a:rPr lang="en-US" sz="1050" b="1" baseline="0" dirty="0"/>
              <a:t>              </a:t>
            </a:r>
            <a:r>
              <a:rPr lang="en-US" sz="1050" baseline="0" dirty="0"/>
              <a:t>}</a:t>
            </a:r>
            <a:br>
              <a:rPr lang="en-US" sz="1050" baseline="0" dirty="0"/>
            </a:br>
            <a:r>
              <a:rPr lang="en-US" sz="1050" baseline="0" dirty="0"/>
              <a:t>    header = {</a:t>
            </a:r>
            <a:r>
              <a:rPr lang="en-US" sz="1050" b="1" baseline="0" dirty="0"/>
              <a:t>"content-type"</a:t>
            </a:r>
            <a:r>
              <a:rPr lang="en-US" sz="1050" baseline="0" dirty="0"/>
              <a:t>: </a:t>
            </a:r>
            <a:r>
              <a:rPr lang="en-US" sz="1050" b="1" baseline="0" dirty="0"/>
              <a:t>"application/json"</a:t>
            </a:r>
            <a:r>
              <a:rPr lang="en-US" sz="1050" baseline="0" dirty="0"/>
              <a:t>}</a:t>
            </a:r>
            <a:br>
              <a:rPr lang="en-US" sz="1050" baseline="0" dirty="0"/>
            </a:br>
            <a:r>
              <a:rPr lang="en-US" sz="1050" baseline="0" dirty="0"/>
              <a:t/>
            </a:r>
            <a:br>
              <a:rPr lang="en-US" sz="1050" baseline="0" dirty="0"/>
            </a:br>
            <a:r>
              <a:rPr lang="en-US" sz="1050" baseline="0" dirty="0"/>
              <a:t>    response = </a:t>
            </a:r>
            <a:r>
              <a:rPr lang="en-US" sz="1050" baseline="0" dirty="0" err="1"/>
              <a:t>requests.post</a:t>
            </a:r>
            <a:r>
              <a:rPr lang="en-US" sz="1050" baseline="0" dirty="0"/>
              <a:t>(</a:t>
            </a:r>
            <a:r>
              <a:rPr lang="en-US" sz="1050" baseline="0" dirty="0" err="1"/>
              <a:t>url</a:t>
            </a:r>
            <a:r>
              <a:rPr lang="en-US" sz="1050" baseline="0" dirty="0"/>
              <a:t>, data=</a:t>
            </a:r>
            <a:r>
              <a:rPr lang="en-US" sz="1050" baseline="0" dirty="0" err="1"/>
              <a:t>json.dumps</a:t>
            </a:r>
            <a:r>
              <a:rPr lang="en-US" sz="1050" baseline="0" dirty="0"/>
              <a:t>(payload), </a:t>
            </a:r>
            <a:br>
              <a:rPr lang="en-US" sz="1050" baseline="0" dirty="0"/>
            </a:br>
            <a:r>
              <a:rPr lang="en-US" sz="1050" baseline="0" dirty="0"/>
              <a:t>                             headers=header, verify=</a:t>
            </a:r>
            <a:r>
              <a:rPr lang="en-US" sz="1050" b="1" baseline="0" dirty="0"/>
              <a:t>False</a:t>
            </a:r>
            <a:r>
              <a:rPr lang="en-US" sz="1050" baseline="0" dirty="0"/>
              <a:t>)</a:t>
            </a:r>
            <a:br>
              <a:rPr lang="en-US" sz="1050" baseline="0" dirty="0"/>
            </a:br>
            <a:r>
              <a:rPr lang="en-US" sz="1050" baseline="0" dirty="0"/>
              <a:t/>
            </a:r>
            <a:br>
              <a:rPr lang="en-US" sz="1050" baseline="0" dirty="0"/>
            </a:br>
            <a:r>
              <a:rPr lang="en-US" sz="1050" baseline="0" dirty="0"/>
              <a:t>    </a:t>
            </a:r>
            <a:r>
              <a:rPr lang="en-US" sz="1050" b="1" baseline="0" dirty="0"/>
              <a:t>return </a:t>
            </a:r>
            <a:r>
              <a:rPr lang="en-US" sz="1050" baseline="0" dirty="0" err="1"/>
              <a:t>response.json</a:t>
            </a:r>
            <a:r>
              <a:rPr lang="en-US" sz="1050" baseline="0" dirty="0"/>
              <a:t>()[</a:t>
            </a:r>
            <a:r>
              <a:rPr lang="en-US" sz="1050" b="1" baseline="0" dirty="0"/>
              <a:t>'response'</a:t>
            </a:r>
            <a:r>
              <a:rPr lang="en-US" sz="1050" baseline="0" dirty="0"/>
              <a:t>][</a:t>
            </a:r>
            <a:r>
              <a:rPr lang="en-US" sz="1050" b="1" baseline="0" dirty="0"/>
              <a:t>'</a:t>
            </a:r>
            <a:r>
              <a:rPr lang="en-US" sz="1050" b="1" baseline="0" dirty="0" err="1"/>
              <a:t>serviceTicket</a:t>
            </a:r>
            <a:r>
              <a:rPr lang="en-US" sz="1050" b="1" baseline="0" dirty="0"/>
              <a:t>'</a:t>
            </a:r>
            <a:r>
              <a:rPr lang="en-US" sz="1050" baseline="0" dirty="0"/>
              <a:t>]</a:t>
            </a:r>
            <a:br>
              <a:rPr lang="en-US" sz="1050" baseline="0" dirty="0"/>
            </a:br>
            <a:r>
              <a:rPr lang="en-US" sz="1050" baseline="0" dirty="0"/>
              <a:t/>
            </a:r>
            <a:br>
              <a:rPr lang="en-US" sz="1050" baseline="0" dirty="0"/>
            </a:br>
            <a:r>
              <a:rPr lang="en-US" sz="1050" b="1" baseline="0" dirty="0"/>
              <a:t>if </a:t>
            </a:r>
            <a:r>
              <a:rPr lang="en-US" sz="1050" baseline="0" dirty="0"/>
              <a:t>__name__ == </a:t>
            </a:r>
            <a:r>
              <a:rPr lang="en-US" sz="1050" b="1" baseline="0" dirty="0"/>
              <a:t>'__main__':</a:t>
            </a:r>
            <a:br>
              <a:rPr lang="en-US" sz="1050" b="1" baseline="0" dirty="0"/>
            </a:br>
            <a:r>
              <a:rPr lang="en-US" sz="1050" b="1" baseline="0" dirty="0"/>
              <a:t/>
            </a:r>
            <a:br>
              <a:rPr lang="en-US" sz="1050" b="1" baseline="0" dirty="0"/>
            </a:br>
            <a:r>
              <a:rPr lang="en-US" sz="1050" b="1" baseline="0" dirty="0"/>
              <a:t>    </a:t>
            </a:r>
            <a:r>
              <a:rPr lang="en-US" sz="1050" baseline="0" dirty="0"/>
              <a:t>ticket = </a:t>
            </a:r>
            <a:r>
              <a:rPr lang="en-US" sz="1050" baseline="0" dirty="0" err="1"/>
              <a:t>new_ticket</a:t>
            </a:r>
            <a:r>
              <a:rPr lang="en-US" sz="1050" baseline="0" dirty="0"/>
              <a:t>()</a:t>
            </a:r>
            <a:br>
              <a:rPr lang="en-US" sz="1050" baseline="0" dirty="0"/>
            </a:br>
            <a:r>
              <a:rPr lang="en-US" sz="1050" baseline="0" dirty="0"/>
              <a:t>    controller = </a:t>
            </a:r>
            <a:r>
              <a:rPr lang="en-US" sz="1050" b="1" baseline="0" dirty="0"/>
              <a:t>"</a:t>
            </a:r>
            <a:r>
              <a:rPr lang="en-US" sz="1050" b="1" baseline="0" dirty="0" err="1"/>
              <a:t>sandboxapicem.cisco.com</a:t>
            </a:r>
            <a:r>
              <a:rPr lang="en-US" sz="1050" b="1" baseline="0" dirty="0"/>
              <a:t>"</a:t>
            </a:r>
            <a:br>
              <a:rPr lang="en-US" sz="1050" b="1" baseline="0" dirty="0"/>
            </a:br>
            <a:r>
              <a:rPr lang="en-US" sz="1050" b="1" baseline="0" dirty="0"/>
              <a:t>    </a:t>
            </a:r>
            <a:r>
              <a:rPr lang="en-US" sz="1050" baseline="0" dirty="0" err="1"/>
              <a:t>url</a:t>
            </a:r>
            <a:r>
              <a:rPr lang="en-US" sz="1050" baseline="0" dirty="0"/>
              <a:t> = </a:t>
            </a:r>
            <a:r>
              <a:rPr lang="en-US" sz="1050" b="1" baseline="0" dirty="0"/>
              <a:t>"https://" </a:t>
            </a:r>
            <a:r>
              <a:rPr lang="en-US" sz="1050" baseline="0" dirty="0"/>
              <a:t>+ controller + </a:t>
            </a:r>
            <a:r>
              <a:rPr lang="en-US" sz="1050" b="1" baseline="0" dirty="0"/>
              <a:t>"/</a:t>
            </a:r>
            <a:r>
              <a:rPr lang="en-US" sz="1050" b="1" baseline="0" dirty="0" err="1"/>
              <a:t>api</a:t>
            </a:r>
            <a:r>
              <a:rPr lang="en-US" sz="1050" b="1" baseline="0" dirty="0"/>
              <a:t>/v1/topology/physical-topology"</a:t>
            </a:r>
            <a:br>
              <a:rPr lang="en-US" sz="1050" b="1" baseline="0" dirty="0"/>
            </a:br>
            <a:r>
              <a:rPr lang="en-US" sz="1050" b="1" baseline="0" dirty="0"/>
              <a:t>    </a:t>
            </a:r>
            <a:r>
              <a:rPr lang="en-US" sz="1050" baseline="0" dirty="0"/>
              <a:t>header = {</a:t>
            </a:r>
            <a:r>
              <a:rPr lang="en-US" sz="1050" b="1" baseline="0" dirty="0"/>
              <a:t>"content-type"</a:t>
            </a:r>
            <a:r>
              <a:rPr lang="en-US" sz="1050" baseline="0" dirty="0"/>
              <a:t>: </a:t>
            </a:r>
            <a:r>
              <a:rPr lang="en-US" sz="1050" b="1" baseline="0" dirty="0"/>
              <a:t>"application/json"</a:t>
            </a:r>
            <a:r>
              <a:rPr lang="en-US" sz="1050" baseline="0" dirty="0"/>
              <a:t>,</a:t>
            </a:r>
            <a:br>
              <a:rPr lang="en-US" sz="1050" baseline="0" dirty="0"/>
            </a:br>
            <a:r>
              <a:rPr lang="en-US" sz="1050" baseline="0" dirty="0"/>
              <a:t>              </a:t>
            </a:r>
            <a:r>
              <a:rPr lang="en-US" sz="1050" b="1" baseline="0" dirty="0"/>
              <a:t>"</a:t>
            </a:r>
            <a:r>
              <a:rPr lang="en-US" sz="1050" b="1" baseline="0" dirty="0" err="1"/>
              <a:t>X-Auth-Token"</a:t>
            </a:r>
            <a:r>
              <a:rPr lang="en-US" sz="1050" baseline="0" dirty="0" err="1"/>
              <a:t>:ticket</a:t>
            </a:r>
            <a:r>
              <a:rPr lang="en-US" sz="1050" baseline="0" dirty="0"/>
              <a:t/>
            </a:r>
            <a:br>
              <a:rPr lang="en-US" sz="1050" baseline="0" dirty="0"/>
            </a:br>
            <a:r>
              <a:rPr lang="en-US" sz="1050" baseline="0" dirty="0"/>
              <a:t>             }</a:t>
            </a:r>
            <a:br>
              <a:rPr lang="en-US" sz="1050" baseline="0" dirty="0"/>
            </a:br>
            <a:r>
              <a:rPr lang="en-US" sz="1050" baseline="0" dirty="0"/>
              <a:t/>
            </a:r>
            <a:br>
              <a:rPr lang="en-US" sz="1050" baseline="0" dirty="0"/>
            </a:br>
            <a:r>
              <a:rPr lang="en-US" sz="1050" baseline="0" dirty="0"/>
              <a:t>    </a:t>
            </a:r>
            <a:r>
              <a:rPr lang="en-US" sz="1050" baseline="0" dirty="0" err="1"/>
              <a:t>responce</a:t>
            </a:r>
            <a:r>
              <a:rPr lang="en-US" sz="1050" baseline="0" dirty="0"/>
              <a:t> = </a:t>
            </a:r>
            <a:r>
              <a:rPr lang="en-US" sz="1050" baseline="0" dirty="0" err="1"/>
              <a:t>requests.get</a:t>
            </a:r>
            <a:r>
              <a:rPr lang="en-US" sz="1050" baseline="0" dirty="0"/>
              <a:t>(</a:t>
            </a:r>
            <a:r>
              <a:rPr lang="en-US" sz="1050" baseline="0" dirty="0" err="1"/>
              <a:t>url</a:t>
            </a:r>
            <a:r>
              <a:rPr lang="en-US" sz="1050" baseline="0" dirty="0"/>
              <a:t>, headers=header, verify=</a:t>
            </a:r>
            <a:r>
              <a:rPr lang="en-US" sz="1050" b="1" baseline="0" dirty="0"/>
              <a:t>False</a:t>
            </a:r>
            <a:r>
              <a:rPr lang="en-US" sz="1050" baseline="0" dirty="0"/>
              <a:t>)</a:t>
            </a:r>
            <a:br>
              <a:rPr lang="en-US" sz="1050" baseline="0" dirty="0"/>
            </a:br>
            <a:r>
              <a:rPr lang="en-US" sz="1050" baseline="0" dirty="0"/>
              <a:t/>
            </a:r>
            <a:br>
              <a:rPr lang="en-US" sz="1050" baseline="0" dirty="0"/>
            </a:br>
            <a:r>
              <a:rPr lang="en-US" sz="1050" baseline="0" dirty="0"/>
              <a:t>    print(</a:t>
            </a:r>
            <a:r>
              <a:rPr lang="en-US" sz="1050" b="1" baseline="0" dirty="0"/>
              <a:t>"Hosts = "</a:t>
            </a:r>
            <a:r>
              <a:rPr lang="en-US" sz="1050" baseline="0" dirty="0"/>
              <a:t>)</a:t>
            </a:r>
            <a:br>
              <a:rPr lang="en-US" sz="1050" baseline="0" dirty="0"/>
            </a:br>
            <a:r>
              <a:rPr lang="en-US" sz="1050" baseline="0" dirty="0"/>
              <a:t>    </a:t>
            </a:r>
            <a:r>
              <a:rPr lang="en-US" sz="1050" baseline="0" dirty="0" err="1"/>
              <a:t>pprint.pprint</a:t>
            </a:r>
            <a:r>
              <a:rPr lang="en-US" sz="1050" baseline="0" dirty="0"/>
              <a:t>(</a:t>
            </a:r>
            <a:r>
              <a:rPr lang="en-US" sz="1050" baseline="0" dirty="0" err="1"/>
              <a:t>json.dumps</a:t>
            </a:r>
            <a:r>
              <a:rPr lang="en-US" sz="1050" baseline="0" dirty="0"/>
              <a:t>(</a:t>
            </a:r>
            <a:r>
              <a:rPr lang="en-US" sz="1050" baseline="0" dirty="0" err="1"/>
              <a:t>responce.json</a:t>
            </a:r>
            <a:r>
              <a:rPr lang="en-US" sz="1050" baseline="0" dirty="0"/>
              <a:t>()))</a:t>
            </a:r>
            <a:br>
              <a:rPr lang="en-US" sz="1050" baseline="0" dirty="0"/>
            </a:br>
            <a:endParaRPr lang="en-US" sz="1050" baseline="0" dirty="0"/>
          </a:p>
        </p:txBody>
      </p:sp>
    </p:spTree>
    <p:extLst>
      <p:ext uri="{BB962C8B-B14F-4D97-AF65-F5344CB8AC3E}">
        <p14:creationId xmlns:p14="http://schemas.microsoft.com/office/powerpoint/2010/main" val="15303090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APIC-EM</a:t>
            </a:r>
            <a:r>
              <a:rPr lang="ru-RU" altLang="en-US" sz="2400" dirty="0"/>
              <a:t> — простые запросы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9387" y="1124744"/>
            <a:ext cx="7705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Список хостов</a:t>
            </a:r>
            <a:r>
              <a:rPr lang="en-US" sz="1600" baseline="0" dirty="0"/>
              <a:t>:</a:t>
            </a:r>
            <a:r>
              <a:rPr lang="ru-RU" sz="1600" baseline="0" dirty="0"/>
              <a:t> </a:t>
            </a:r>
            <a:r>
              <a:rPr lang="en-US" sz="1600" baseline="0" dirty="0"/>
              <a:t>/</a:t>
            </a:r>
            <a:r>
              <a:rPr lang="en-US" sz="1600" baseline="0" dirty="0" err="1"/>
              <a:t>api</a:t>
            </a:r>
            <a:r>
              <a:rPr lang="en-US" sz="1600" baseline="0" dirty="0"/>
              <a:t>/v1/host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Список сетевых устройств</a:t>
            </a:r>
            <a:r>
              <a:rPr lang="en-US" sz="1600" baseline="0" dirty="0"/>
              <a:t>:</a:t>
            </a:r>
            <a:r>
              <a:rPr lang="ru-RU" sz="1600" baseline="0" dirty="0"/>
              <a:t> </a:t>
            </a:r>
            <a:r>
              <a:rPr lang="en-US" sz="1600" baseline="0" dirty="0"/>
              <a:t>/</a:t>
            </a:r>
            <a:r>
              <a:rPr lang="en-US" sz="1600" baseline="0" dirty="0" err="1"/>
              <a:t>api</a:t>
            </a:r>
            <a:r>
              <a:rPr lang="en-US" sz="1600" baseline="0" dirty="0"/>
              <a:t>/v1/network-device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Топология сети</a:t>
            </a:r>
            <a:r>
              <a:rPr lang="en-US" sz="1600" baseline="0" dirty="0"/>
              <a:t>:</a:t>
            </a:r>
            <a:r>
              <a:rPr lang="ru-RU" sz="1600" baseline="0" dirty="0"/>
              <a:t> </a:t>
            </a:r>
            <a:r>
              <a:rPr lang="en-US" sz="1600" baseline="0" dirty="0"/>
              <a:t>/</a:t>
            </a:r>
            <a:r>
              <a:rPr lang="en-US" sz="1600" baseline="0" dirty="0" err="1"/>
              <a:t>api</a:t>
            </a:r>
            <a:r>
              <a:rPr lang="en-US" sz="1600" baseline="0" dirty="0"/>
              <a:t>/v1/topology/physical-topology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algn="l"/>
            <a:endParaRPr lang="en-US" sz="1600" baseline="0" dirty="0"/>
          </a:p>
          <a:p>
            <a:pPr algn="l"/>
            <a:r>
              <a:rPr lang="ru-RU" sz="1600" baseline="0" dirty="0"/>
              <a:t> </a:t>
            </a:r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212129594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</a:t>
            </a:r>
            <a:r>
              <a:rPr lang="en-US" altLang="en-US" sz="2800" dirty="0"/>
              <a:t>2</a:t>
            </a:r>
            <a:r>
              <a:rPr lang="ru-RU" altLang="en-US" sz="2800" dirty="0"/>
              <a:t>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</a:t>
            </a:r>
            <a:r>
              <a:rPr lang="en-US" altLang="en-US" sz="3600" dirty="0"/>
              <a:t>REST API</a:t>
            </a:r>
            <a:endParaRPr lang="ru-R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020933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73608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Подключитесь к </a:t>
            </a:r>
            <a:r>
              <a:rPr lang="en-US" altLang="en-US" sz="1600" dirty="0"/>
              <a:t>Cisco Catalyst 8000v</a:t>
            </a:r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Авторизуйтесь, получите список процессов, выведите на экран 10 процессов, занимающих наибольшее количество памяти. Отсортируйте список процессов по убыванию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* Доработайте веб-сервер из лабораторной работы 2.2 так, чтобы при обращении по определенному </a:t>
            </a:r>
            <a:r>
              <a:rPr lang="en-US" altLang="en-US" sz="1600" dirty="0"/>
              <a:t>URL </a:t>
            </a:r>
            <a:r>
              <a:rPr lang="ru-RU" altLang="en-US" sz="1600" dirty="0"/>
              <a:t>он обращался на </a:t>
            </a:r>
            <a:r>
              <a:rPr lang="en-US" altLang="en-US" sz="1600" dirty="0"/>
              <a:t>Cisco Catalyst 8000v </a:t>
            </a:r>
            <a:r>
              <a:rPr lang="ru-RU" altLang="en-US" sz="1600" dirty="0"/>
              <a:t>и выдавал данные о процессах, аналогично предыдущему заданию</a:t>
            </a:r>
          </a:p>
          <a:p>
            <a:pPr eaLnBrk="1" hangingPunct="1"/>
            <a:endParaRPr lang="ru-RU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057E0-4C98-5547-8EB3-0E80B6F2EDA8}"/>
              </a:ext>
            </a:extLst>
          </p:cNvPr>
          <p:cNvSpPr txBox="1"/>
          <p:nvPr/>
        </p:nvSpPr>
        <p:spPr>
          <a:xfrm>
            <a:off x="457403" y="4077072"/>
            <a:ext cx="7560840" cy="2031325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 err="1"/>
              <a:t>host_ip</a:t>
            </a:r>
            <a:r>
              <a:rPr lang="en-US" sz="1800" baseline="0" dirty="0"/>
              <a:t> = '10.31.70.209'</a:t>
            </a:r>
          </a:p>
          <a:p>
            <a:pPr algn="l"/>
            <a:r>
              <a:rPr lang="en-US" sz="1800" baseline="0" dirty="0"/>
              <a:t>login = '</a:t>
            </a:r>
            <a:r>
              <a:rPr lang="en-US" sz="1800" baseline="0" dirty="0" err="1"/>
              <a:t>restapi</a:t>
            </a:r>
            <a:r>
              <a:rPr lang="en-US" sz="1800" baseline="0" dirty="0"/>
              <a:t>'</a:t>
            </a:r>
          </a:p>
          <a:p>
            <a:pPr algn="l"/>
            <a:r>
              <a:rPr lang="en-US" sz="1800" baseline="0" dirty="0"/>
              <a:t>password = 'j0sg1280-7@’</a:t>
            </a:r>
            <a:endParaRPr lang="ru-RU" sz="1800" baseline="0" dirty="0"/>
          </a:p>
          <a:p>
            <a:pPr algn="l"/>
            <a:endParaRPr lang="ru-RU" sz="1800" baseline="0" dirty="0"/>
          </a:p>
          <a:p>
            <a:pPr algn="l"/>
            <a:r>
              <a:rPr lang="en-US" sz="1800" baseline="0" dirty="0" err="1"/>
              <a:t>api_url</a:t>
            </a:r>
            <a:r>
              <a:rPr lang="en-US" sz="1800" baseline="0" dirty="0"/>
              <a:t> = /</a:t>
            </a:r>
            <a:r>
              <a:rPr lang="en-US" sz="1800" baseline="0" dirty="0" err="1"/>
              <a:t>restconf</a:t>
            </a:r>
            <a:r>
              <a:rPr lang="en-US" sz="1800" baseline="0" dirty="0"/>
              <a:t>/data/</a:t>
            </a:r>
            <a:r>
              <a:rPr lang="en-US" sz="1800" baseline="0" dirty="0" err="1"/>
              <a:t>Cisco-IOS-XE-process-memory-oper:memory-usage-processes</a:t>
            </a:r>
            <a:r>
              <a:rPr lang="en-US" sz="1800" baseline="0" dirty="0"/>
              <a:t>”</a:t>
            </a:r>
          </a:p>
          <a:p>
            <a:pPr algn="l"/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22190403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</a:t>
            </a:r>
            <a:r>
              <a:rPr lang="en-US" altLang="en-US" sz="2800" dirty="0"/>
              <a:t>2</a:t>
            </a:r>
            <a:r>
              <a:rPr lang="ru-RU" altLang="en-US" sz="2800" dirty="0"/>
              <a:t>.</a:t>
            </a:r>
            <a:r>
              <a:rPr lang="en-US" altLang="en-US" sz="2800" dirty="0"/>
              <a:t>4 (</a:t>
            </a:r>
            <a:r>
              <a:rPr lang="ru-RU" altLang="en-US" sz="2800" dirty="0"/>
              <a:t>старая версия)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</a:t>
            </a:r>
            <a:r>
              <a:rPr lang="en-US" altLang="en-US" sz="3600" dirty="0"/>
              <a:t>APIC-EM</a:t>
            </a:r>
            <a:endParaRPr lang="ru-R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29129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4 (</a:t>
            </a:r>
            <a:r>
              <a:rPr lang="ru-RU" altLang="en-US" sz="2800" dirty="0"/>
              <a:t>старая версия)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Подключитесь к </a:t>
            </a:r>
            <a:r>
              <a:rPr lang="en-US" altLang="en-US" sz="1600" dirty="0"/>
              <a:t>APIC-EM, </a:t>
            </a:r>
            <a:r>
              <a:rPr lang="ru-RU" altLang="en-US" sz="1600" dirty="0"/>
              <a:t>получите </a:t>
            </a:r>
            <a:r>
              <a:rPr lang="ru-RU" altLang="en-US" sz="1600" dirty="0" err="1"/>
              <a:t>тикет</a:t>
            </a:r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Получите </a:t>
            </a:r>
            <a:r>
              <a:rPr lang="ru-RU" altLang="en-US" sz="1600" strike="sngStrike" dirty="0"/>
              <a:t>список хостов, список устройств и</a:t>
            </a:r>
            <a:r>
              <a:rPr lang="ru-RU" altLang="en-US" sz="1600" dirty="0"/>
              <a:t> топологию, напечатайте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b="1" dirty="0"/>
              <a:t>Дополнительное задание 1:</a:t>
            </a:r>
            <a:r>
              <a:rPr lang="ru-RU" altLang="en-US" sz="1600" dirty="0"/>
              <a:t> сделайте так, чтобы топологию можно было смотреть из браузера в виде </a:t>
            </a:r>
            <a:r>
              <a:rPr lang="en-US" altLang="en-US" sz="1600" dirty="0"/>
              <a:t>JSON (</a:t>
            </a:r>
            <a:r>
              <a:rPr lang="ru-RU" altLang="en-US" sz="1600" dirty="0"/>
              <a:t>см. работу 2.2) по </a:t>
            </a:r>
            <a:r>
              <a:rPr lang="en-US" altLang="en-US" sz="1600" dirty="0"/>
              <a:t>URL </a:t>
            </a:r>
            <a:r>
              <a:rPr lang="en-US" altLang="en-US" sz="1600" dirty="0">
                <a:hlinkClick r:id="rId3"/>
              </a:rPr>
              <a:t>http://localhost:5000/api/topology</a:t>
            </a:r>
            <a:r>
              <a:rPr lang="en-US" altLang="en-US" sz="1600" dirty="0"/>
              <a:t> </a:t>
            </a:r>
            <a:r>
              <a:rPr lang="ru-RU" altLang="en-US" sz="1600" dirty="0"/>
              <a:t>Должна отображаться структура </a:t>
            </a:r>
            <a:r>
              <a:rPr lang="en-US" altLang="en-US" sz="1600" dirty="0"/>
              <a:t>JSON </a:t>
            </a:r>
            <a:r>
              <a:rPr lang="ru-RU" altLang="en-US" sz="1600" dirty="0"/>
              <a:t>без внешнего ключа </a:t>
            </a:r>
            <a:r>
              <a:rPr lang="en-US" altLang="en-US" sz="1600" dirty="0"/>
              <a:t>’response’</a:t>
            </a:r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b="1" dirty="0"/>
              <a:t>Дополнительное задание 2:</a:t>
            </a:r>
            <a:r>
              <a:rPr lang="ru-RU" altLang="en-US" sz="1600" dirty="0"/>
              <a:t> создайте в том же каталоге, где находится файл </a:t>
            </a:r>
            <a:r>
              <a:rPr lang="en-US" altLang="en-US" sz="1600" dirty="0" err="1"/>
              <a:t>apicem.py</a:t>
            </a:r>
            <a:r>
              <a:rPr lang="ru-RU" altLang="en-US" sz="1600" dirty="0"/>
              <a:t>, каталог </a:t>
            </a:r>
            <a:r>
              <a:rPr lang="en-US" altLang="en-US" sz="1600" dirty="0"/>
              <a:t>templates</a:t>
            </a:r>
            <a:r>
              <a:rPr lang="ru-RU" altLang="en-US" sz="1600" dirty="0"/>
              <a:t>, поместите туда файл </a:t>
            </a:r>
            <a:r>
              <a:rPr lang="en-US" altLang="en-US" sz="1600" dirty="0" err="1"/>
              <a:t>topology.html</a:t>
            </a:r>
            <a:r>
              <a:rPr lang="ru-RU" altLang="en-US" sz="1600" dirty="0"/>
              <a:t> (с </a:t>
            </a:r>
            <a:r>
              <a:rPr lang="en-US" altLang="en-US" sz="1600" dirty="0" err="1"/>
              <a:t>github</a:t>
            </a:r>
            <a:r>
              <a:rPr lang="en-US" altLang="en-US" sz="1600" dirty="0"/>
              <a:t>)</a:t>
            </a:r>
          </a:p>
          <a:p>
            <a:pPr eaLnBrk="1" hangingPunct="1"/>
            <a:r>
              <a:rPr lang="ru-RU" altLang="en-US" sz="1600" dirty="0"/>
              <a:t>Добавьте в исходный код программы конструкцию:</a:t>
            </a:r>
          </a:p>
          <a:p>
            <a:pPr eaLnBrk="1" hangingPunct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@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app.route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"/"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index():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render_template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topology.html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ru-RU" sz="16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r>
              <a:rPr lang="ru-RU" sz="1600" dirty="0"/>
              <a:t>Откройте </a:t>
            </a:r>
            <a:r>
              <a:rPr lang="en-US" sz="1600" dirty="0">
                <a:hlinkClick r:id="rId4"/>
              </a:rPr>
              <a:t>http://localhost:5000/</a:t>
            </a:r>
            <a:r>
              <a:rPr lang="en-US" sz="1600" dirty="0"/>
              <a:t> </a:t>
            </a:r>
            <a:r>
              <a:rPr lang="ru-RU" sz="1600" dirty="0"/>
              <a:t>Если всё сделаете правильно, результат вас приятно удивит </a:t>
            </a:r>
            <a:r>
              <a:rPr lang="ru-RU" sz="1600" dirty="0">
                <a:sym typeface="Wingdings"/>
              </a:rPr>
              <a:t></a:t>
            </a:r>
            <a:endParaRPr lang="ru-RU" altLang="en-US" sz="1600" dirty="0"/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407968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./p4ne/Lab2.3/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apicem.py</a:t>
            </a:r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Как хранить код — </a:t>
            </a:r>
            <a:r>
              <a:rPr lang="ru-RU" altLang="en-US" dirty="0" err="1"/>
              <a:t>репозиторий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Централизованное хранилище исходных кодов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Обеспечивает совместную работу, контроль версий, откат, слияние, выявление и разрешение конфликтов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ПО для организации </a:t>
            </a:r>
            <a:r>
              <a:rPr lang="ru-RU" altLang="en-US" dirty="0" err="1"/>
              <a:t>репозиториев</a:t>
            </a:r>
            <a:r>
              <a:rPr lang="ru-RU" altLang="en-US" dirty="0"/>
              <a:t> и работы с ними — </a:t>
            </a:r>
            <a:r>
              <a:rPr lang="en-US" altLang="en-US" dirty="0" err="1"/>
              <a:t>Git</a:t>
            </a:r>
            <a:r>
              <a:rPr lang="en-US" altLang="en-US" dirty="0"/>
              <a:t>, Subversion (SVN), CVS</a:t>
            </a:r>
            <a:r>
              <a:rPr lang="ru-RU" altLang="en-US" dirty="0"/>
              <a:t>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eaLnBrk="1" hangingPunct="1"/>
            <a:r>
              <a:rPr lang="ru-RU" altLang="en-US" sz="2000" dirty="0">
                <a:solidFill>
                  <a:srgbClr val="00B050"/>
                </a:solidFill>
              </a:rPr>
              <a:t>Будем использовать </a:t>
            </a:r>
            <a:r>
              <a:rPr lang="en-US" altLang="en-US" sz="2000" dirty="0" err="1">
                <a:solidFill>
                  <a:srgbClr val="00B050"/>
                </a:solidFill>
              </a:rPr>
              <a:t>Git</a:t>
            </a:r>
            <a:r>
              <a:rPr lang="en-US" altLang="en-US" sz="2000" dirty="0">
                <a:solidFill>
                  <a:srgbClr val="00B050"/>
                </a:solidFill>
              </a:rPr>
              <a:t>, </a:t>
            </a:r>
            <a:r>
              <a:rPr lang="ru-RU" altLang="en-US" sz="2000" dirty="0">
                <a:solidFill>
                  <a:srgbClr val="00B050"/>
                </a:solidFill>
              </a:rPr>
              <a:t>как популярный, функциональный и качественный продукт. ДРВПО использует </a:t>
            </a:r>
            <a:r>
              <a:rPr lang="en-US" altLang="en-US" sz="2000" dirty="0" err="1">
                <a:solidFill>
                  <a:srgbClr val="00B050"/>
                </a:solidFill>
              </a:rPr>
              <a:t>Git</a:t>
            </a:r>
            <a:r>
              <a:rPr lang="en-US" altLang="en-US" sz="2000" dirty="0">
                <a:solidFill>
                  <a:srgbClr val="00B050"/>
                </a:solidFill>
              </a:rPr>
              <a:t>, </a:t>
            </a:r>
            <a:r>
              <a:rPr lang="ru-RU" altLang="en-US" sz="2000" dirty="0">
                <a:solidFill>
                  <a:srgbClr val="00B050"/>
                </a:solidFill>
              </a:rPr>
              <a:t>ранее использовал </a:t>
            </a:r>
            <a:r>
              <a:rPr lang="en-US" altLang="en-US" sz="2000" dirty="0">
                <a:solidFill>
                  <a:srgbClr val="00B050"/>
                </a:solidFill>
              </a:rPr>
              <a:t>SVN</a:t>
            </a:r>
            <a:endParaRPr lang="ru-RU" altLang="en-US" sz="2000" dirty="0">
              <a:solidFill>
                <a:srgbClr val="00B050"/>
              </a:solidFill>
            </a:endParaRPr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165565433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Рекомендации по написанию кода</a:t>
            </a:r>
            <a:endParaRPr lang="en-US" alt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96975"/>
            <a:ext cx="7416824" cy="5256213"/>
          </a:xfrm>
        </p:spPr>
        <p:txBody>
          <a:bodyPr/>
          <a:lstStyle/>
          <a:p>
            <a:r>
              <a:rPr lang="ru-RU" sz="1400" dirty="0"/>
              <a:t>Компьютер прекрасно работает с машинным кодом. Исходный код пишется в первую очередь для человека (в том числе для вас самих), поэтому:</a:t>
            </a:r>
          </a:p>
          <a:p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Давайте переменным, функциям, классам и др. осмысленные имена. Всегда. </a:t>
            </a:r>
            <a:r>
              <a:rPr lang="en-US" sz="1400" dirty="0" err="1"/>
              <a:t>dmz_switch_id</a:t>
            </a:r>
            <a:r>
              <a:rPr lang="en-US" sz="1400" dirty="0"/>
              <a:t> — </a:t>
            </a:r>
            <a:r>
              <a:rPr lang="ru-RU" sz="1400" dirty="0"/>
              <a:t>хорошо, </a:t>
            </a:r>
            <a:r>
              <a:rPr lang="en-US" sz="1400" dirty="0"/>
              <a:t>sw1 — </a:t>
            </a:r>
            <a:r>
              <a:rPr lang="ru-RU" sz="1400" dirty="0"/>
              <a:t>плохо</a:t>
            </a:r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Функции старайтесь делать небольшими, независимыми, многократно используемыми, и с минимумом побочных эффектов. Не используйте глобальные переменные по возможности. Данные между функциями передавайте через параметры и </a:t>
            </a:r>
            <a:r>
              <a:rPr lang="en-US" sz="1400" dirty="0"/>
              <a:t>return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Если глобальных переменных не удается избежать — переместите эти переменные и функции, которые их используют, в отдельный класс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Если функция выросла в размерах до 30 строк и больше — подумайте, не пора ли разделить её на несколько функций</a:t>
            </a:r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Если в модуле больше 800–1000 строк — подумайте, не пора ли разделить его на несколько модулей</a:t>
            </a:r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Не злоупотребляйте однострочными конструкциями </a:t>
            </a:r>
            <a:r>
              <a:rPr lang="en-US" sz="1400" dirty="0"/>
              <a:t>if </a:t>
            </a:r>
            <a:r>
              <a:rPr lang="ru-RU" sz="1400" dirty="0"/>
              <a:t>и </a:t>
            </a:r>
            <a:r>
              <a:rPr lang="en-US" sz="1400" dirty="0"/>
              <a:t>for</a:t>
            </a:r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5366760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Рекомендации по написанию кода</a:t>
            </a:r>
            <a:endParaRPr lang="en-US" alt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96975"/>
            <a:ext cx="7416824" cy="525621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ru-RU" sz="1400" dirty="0"/>
              <a:t>Старайтесь писать комментарии на английском, и имена переменных тоже выбирать английские — программирование есть процесс а) командный и б) интернациональный. Если не верите в то, что ваш код будут читать иностранцы — хотя бы свой английский улучшите </a:t>
            </a:r>
            <a:r>
              <a:rPr lang="ru-RU" sz="1400" dirty="0">
                <a:sym typeface="Wingdings"/>
              </a:rPr>
              <a:t>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Держите проекты на </a:t>
            </a:r>
            <a:r>
              <a:rPr lang="en-US" sz="1400" dirty="0" err="1"/>
              <a:t>github</a:t>
            </a:r>
            <a:r>
              <a:rPr lang="ru-RU" sz="1400" dirty="0"/>
              <a:t> (если не хотите/не можете делиться кодом с сообществом — на </a:t>
            </a:r>
            <a:r>
              <a:rPr lang="en-US" sz="1400" dirty="0" err="1"/>
              <a:t>bitbucket</a:t>
            </a:r>
            <a:r>
              <a:rPr lang="en-US" sz="1400" dirty="0"/>
              <a:t>, </a:t>
            </a:r>
            <a:r>
              <a:rPr lang="ru-RU" sz="1400" dirty="0"/>
              <a:t>внутреннем сервере </a:t>
            </a:r>
            <a:r>
              <a:rPr lang="en-US" sz="1400" dirty="0" err="1"/>
              <a:t>git</a:t>
            </a:r>
            <a:r>
              <a:rPr lang="en-US" sz="1400" dirty="0"/>
              <a:t>, </a:t>
            </a:r>
            <a:r>
              <a:rPr lang="ru-RU" sz="1400" dirty="0"/>
              <a:t>или хотя бы на локальном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r>
              <a:rPr lang="ru-RU" sz="1400" dirty="0"/>
              <a:t>внутри своего компьютера)</a:t>
            </a:r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Делайте </a:t>
            </a:r>
            <a:r>
              <a:rPr lang="en-US" sz="1400" dirty="0"/>
              <a:t>commit </a:t>
            </a:r>
            <a:r>
              <a:rPr lang="ru-RU" sz="1400" dirty="0"/>
              <a:t>регулярно, при внесении любых существенных изменений в код — если всё сломаете, сможете быстро сделать откат к рабочей версии и сэкономите много времени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r>
              <a:rPr lang="ru-RU" sz="1400" dirty="0"/>
              <a:t>Перевод руководства </a:t>
            </a:r>
            <a:r>
              <a:rPr lang="en-US" sz="1400" dirty="0"/>
              <a:t>Google </a:t>
            </a:r>
            <a:r>
              <a:rPr lang="ru-RU" sz="1400" dirty="0"/>
              <a:t>по оформлению кода на </a:t>
            </a:r>
            <a:r>
              <a:rPr lang="en-US" sz="1400" dirty="0"/>
              <a:t>Python: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2"/>
              </a:rPr>
              <a:t>https://habr.com/ru/articles/179271/</a:t>
            </a:r>
            <a:r>
              <a:rPr lang="en-US" sz="1400" dirty="0"/>
              <a:t> — </a:t>
            </a:r>
            <a:r>
              <a:rPr lang="ru-RU" sz="1400" dirty="0"/>
              <a:t>часть 1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3"/>
              </a:rPr>
              <a:t>https://habr.com/ru/articles/180509/</a:t>
            </a:r>
            <a:r>
              <a:rPr lang="ru-RU" sz="1400" dirty="0"/>
              <a:t> — часть 2</a:t>
            </a:r>
            <a:endParaRPr lang="en-US" sz="1400" dirty="0"/>
          </a:p>
          <a:p>
            <a:endParaRPr lang="ru-RU" sz="1400" dirty="0"/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9322063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Zen of 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96975"/>
            <a:ext cx="3970784" cy="5256213"/>
          </a:xfrm>
        </p:spPr>
        <p:txBody>
          <a:bodyPr/>
          <a:lstStyle/>
          <a:p>
            <a:r>
              <a:rPr lang="en-US" sz="1600" dirty="0"/>
              <a:t>Beautiful is better than ugly.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Explicit is better than implicit.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Simple is better than complex.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Complex is better than complicated.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Flat is better than nested.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Sparse is better than dense.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Readability counts.</a:t>
            </a:r>
            <a:endParaRPr lang="ru-RU" sz="160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4427984" y="1212850"/>
            <a:ext cx="3970784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1600" kern="0" baseline="0" dirty="0"/>
              <a:t>Красивое лучше, чем уродливое.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Явное лучше, чем неявное.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Простое лучше, чем сложное.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Сложное лучше, чем запутанное.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Плоское лучше, чем вложенное.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Разреженное лучше, чем плотное.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Читаемость имеет значение.</a:t>
            </a:r>
          </a:p>
        </p:txBody>
      </p:sp>
    </p:spTree>
    <p:extLst>
      <p:ext uri="{BB962C8B-B14F-4D97-AF65-F5344CB8AC3E}">
        <p14:creationId xmlns:p14="http://schemas.microsoft.com/office/powerpoint/2010/main" val="91389828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Zen of 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96975"/>
            <a:ext cx="3970784" cy="5256213"/>
          </a:xfrm>
        </p:spPr>
        <p:txBody>
          <a:bodyPr/>
          <a:lstStyle/>
          <a:p>
            <a:r>
              <a:rPr lang="en-US" sz="1600" dirty="0"/>
              <a:t>Special cases aren't special enough to break the rules.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Although practicality beats purity.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Errors should never pass silently.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Unless explicitly silenced.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In the face of ambiguity, refuse the temptation to guess.</a:t>
            </a:r>
            <a:endParaRPr lang="ru-RU" sz="1600" dirty="0"/>
          </a:p>
          <a:p>
            <a:endParaRPr lang="en-US" sz="1600" dirty="0"/>
          </a:p>
          <a:p>
            <a:r>
              <a:rPr lang="en-US" sz="1600" dirty="0"/>
              <a:t>There should be one</a:t>
            </a:r>
            <a:r>
              <a:rPr lang="ru-RU" sz="1600" dirty="0"/>
              <a:t> —</a:t>
            </a:r>
            <a:r>
              <a:rPr lang="en-US" sz="1600" dirty="0"/>
              <a:t> and preferably </a:t>
            </a:r>
            <a:r>
              <a:rPr lang="en-US" sz="1600" i="1" dirty="0"/>
              <a:t>only one</a:t>
            </a:r>
            <a:r>
              <a:rPr lang="en-US" sz="1600" dirty="0"/>
              <a:t> </a:t>
            </a:r>
            <a:r>
              <a:rPr lang="ru-RU" sz="1600" dirty="0"/>
              <a:t>— </a:t>
            </a:r>
            <a:r>
              <a:rPr lang="en-US" sz="1600" dirty="0"/>
              <a:t>obvious way to do it.</a:t>
            </a:r>
            <a:endParaRPr lang="ru-RU" sz="1600" dirty="0"/>
          </a:p>
          <a:p>
            <a:endParaRPr lang="en-US" sz="1600" dirty="0"/>
          </a:p>
          <a:p>
            <a:r>
              <a:rPr lang="en-US" sz="1600" dirty="0"/>
              <a:t>Although that way may not be obvious at first unless you're Dutch.</a:t>
            </a:r>
          </a:p>
          <a:p>
            <a:endParaRPr lang="ru-RU" sz="1600" dirty="0"/>
          </a:p>
          <a:p>
            <a:endParaRPr lang="ru-RU" sz="1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283968" y="1196975"/>
            <a:ext cx="468052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1600" kern="0" baseline="0" dirty="0"/>
              <a:t>Особые случаи не настолько особые, чтобы нарушать правила.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При этом практичность важнее безупречности.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Ошибки никогда не должны замалчиваться.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Если не замалчиваются явно.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Встретив двусмысленность, отбрось искушение угадать.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Должен существовать один — и, желательно, </a:t>
            </a:r>
            <a:r>
              <a:rPr lang="ru-RU" sz="1600" i="1" kern="0" baseline="0" dirty="0"/>
              <a:t>только один</a:t>
            </a:r>
            <a:r>
              <a:rPr lang="ru-RU" sz="1600" kern="0" baseline="0" dirty="0"/>
              <a:t> — очевидный способ сделать это.</a:t>
            </a:r>
          </a:p>
          <a:p>
            <a:r>
              <a:rPr lang="ru-RU" sz="1600" kern="0" baseline="0" dirty="0"/>
              <a:t>Хотя он поначалу может быть и не очевиден, если вы не голландец</a:t>
            </a:r>
          </a:p>
          <a:p>
            <a:endParaRPr lang="ru-RU" sz="1600" kern="0" baseline="0" dirty="0"/>
          </a:p>
        </p:txBody>
      </p:sp>
    </p:spTree>
    <p:extLst>
      <p:ext uri="{BB962C8B-B14F-4D97-AF65-F5344CB8AC3E}">
        <p14:creationId xmlns:p14="http://schemas.microsoft.com/office/powerpoint/2010/main" val="2668087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Zen of 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96975"/>
            <a:ext cx="3538736" cy="5256213"/>
          </a:xfrm>
        </p:spPr>
        <p:txBody>
          <a:bodyPr/>
          <a:lstStyle/>
          <a:p>
            <a:r>
              <a:rPr lang="en-US" sz="1600" dirty="0"/>
              <a:t>Now is better than never.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Although never is often better than </a:t>
            </a:r>
            <a:r>
              <a:rPr lang="en-US" sz="1600" i="1" dirty="0"/>
              <a:t>right</a:t>
            </a:r>
            <a:r>
              <a:rPr lang="en-US" sz="1600" dirty="0"/>
              <a:t> now.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If the implementation is hard to explain, it's a bad idea.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If the implementation is easy to explain, it </a:t>
            </a:r>
            <a:r>
              <a:rPr lang="en-US" sz="1600" i="1" dirty="0"/>
              <a:t>may be </a:t>
            </a:r>
            <a:r>
              <a:rPr lang="en-US" sz="1600" dirty="0"/>
              <a:t>a good idea.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Namespaces are one honking great idea -- let's do more of those!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860032" y="1196975"/>
            <a:ext cx="3538736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1600" kern="0" baseline="0" dirty="0"/>
              <a:t>Сейчас лучше, чем никогда.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Хотя никогда зачастую лучше, чем </a:t>
            </a:r>
            <a:r>
              <a:rPr lang="ru-RU" sz="1600" i="1" kern="0" baseline="0" dirty="0"/>
              <a:t>прямо сейчас</a:t>
            </a:r>
            <a:r>
              <a:rPr lang="ru-RU" sz="1600" kern="0" baseline="0" dirty="0"/>
              <a:t>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Если реализацию сложно объяснить — идея плоха.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Если реализацию легко объяснить — идея, </a:t>
            </a:r>
            <a:r>
              <a:rPr lang="ru-RU" sz="1600" i="1" kern="0" baseline="0" dirty="0"/>
              <a:t>возможно</a:t>
            </a:r>
            <a:r>
              <a:rPr lang="ru-RU" sz="1600" kern="0" baseline="0" dirty="0"/>
              <a:t>, хороша.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Пространства имён — отличная штука! Будем делать их побольше!</a:t>
            </a:r>
            <a:endParaRPr lang="en-US" sz="1600" kern="0" baseline="0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5589240"/>
            <a:ext cx="757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>
                <a:hlinkClick r:id="rId3"/>
              </a:rPr>
              <a:t>https://gist.github.com/evandrix/2030615</a:t>
            </a:r>
            <a:r>
              <a:rPr lang="en-US" sz="1800" baseline="0" dirty="0"/>
              <a:t> — </a:t>
            </a:r>
            <a:r>
              <a:rPr lang="ru-RU" sz="1800" baseline="0" dirty="0"/>
              <a:t>то же самое, с примерами</a:t>
            </a:r>
            <a:r>
              <a:rPr lang="en-US" sz="1800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61573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Заключение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124744"/>
            <a:ext cx="5207822" cy="5256584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199" y="1196975"/>
            <a:ext cx="2962673" cy="51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ru-RU" sz="1600" kern="0" baseline="0" dirty="0">
                <a:latin typeface="Courier" charset="0"/>
                <a:ea typeface="Courier" charset="0"/>
                <a:cs typeface="Courier" charset="0"/>
              </a:rPr>
              <a:t>Не изобретайте велосипед — наверняка кто-то когда-то решал похожую задачу, и решил её хорошо. Читайте статьи, изучайте библиотеки и </a:t>
            </a:r>
            <a:r>
              <a:rPr lang="ru-RU" sz="1600" kern="0" baseline="0" dirty="0" err="1">
                <a:latin typeface="Courier" charset="0"/>
                <a:ea typeface="Courier" charset="0"/>
                <a:cs typeface="Courier" charset="0"/>
              </a:rPr>
              <a:t>фреймворки</a:t>
            </a:r>
            <a:r>
              <a:rPr lang="ru-RU" sz="1600" kern="0" baseline="0" dirty="0">
                <a:latin typeface="Courier" charset="0"/>
                <a:ea typeface="Courier" charset="0"/>
                <a:cs typeface="Courier" charset="0"/>
              </a:rPr>
              <a:t>, экспериментируйте.</a:t>
            </a:r>
          </a:p>
          <a:p>
            <a:pPr marL="285750" indent="-285750">
              <a:buFont typeface="Arial" charset="0"/>
              <a:buChar char="•"/>
            </a:pPr>
            <a:endParaRPr lang="ru-RU" sz="1600" kern="0" baseline="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kern="0" baseline="0" dirty="0">
                <a:latin typeface="Courier" charset="0"/>
                <a:ea typeface="Courier" charset="0"/>
                <a:cs typeface="Courier" charset="0"/>
              </a:rPr>
              <a:t>В написании программ не бывает одного правильного способа решить задачу — вы вольны делать что угодно, главное чтобы вы представляли, что при этом происходит.</a:t>
            </a:r>
          </a:p>
          <a:p>
            <a:pPr marL="285750" indent="-285750">
              <a:buFont typeface="Arial" charset="0"/>
              <a:buChar char="•"/>
            </a:pPr>
            <a:endParaRPr lang="ru-RU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077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Благодарности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600" dirty="0"/>
              <a:t>Этот курс никогда бы не состоялся без их деятельного участия:</a:t>
            </a:r>
          </a:p>
          <a:p>
            <a:endParaRPr lang="ru-RU" sz="1600" dirty="0"/>
          </a:p>
          <a:p>
            <a:pPr lvl="1"/>
            <a:r>
              <a:rPr lang="ru-RU" sz="1200" dirty="0"/>
              <a:t>Глеб Поляков,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endParaRPr lang="ru-RU" sz="1200" dirty="0"/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Александр Гуляев,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ru-RU" sz="1200" dirty="0"/>
              <a:t>Дмитрий Рохман,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endParaRPr lang="ru-RU" sz="1200" dirty="0"/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Борис </a:t>
            </a:r>
            <a:r>
              <a:rPr lang="ru-RU" sz="1200" dirty="0" err="1"/>
              <a:t>Тоботрас</a:t>
            </a:r>
            <a:r>
              <a:rPr lang="ru-RU" sz="1200" dirty="0"/>
              <a:t>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ru-RU" sz="1200" dirty="0"/>
              <a:t>Андрей Столяров,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r>
              <a:rPr lang="ru-RU" sz="1200" dirty="0"/>
              <a:t> / ВМК МГУ</a:t>
            </a:r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Николай Вьюнов, МГТС</a:t>
            </a:r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Анастасия Наппельбаум, </a:t>
            </a:r>
            <a:r>
              <a:rPr lang="ru-RU" sz="1200" dirty="0" err="1"/>
              <a:t>Juniper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ru-RU" sz="1200" dirty="0"/>
              <a:t>Лилия </a:t>
            </a:r>
            <a:r>
              <a:rPr lang="ru-RU" sz="1200" dirty="0" err="1"/>
              <a:t>Барладян</a:t>
            </a:r>
            <a:r>
              <a:rPr lang="ru-RU" sz="1200" dirty="0"/>
              <a:t>, Яндекс</a:t>
            </a:r>
            <a:r>
              <a:rPr lang="en-US" sz="1200" dirty="0"/>
              <a:t>/</a:t>
            </a:r>
            <a:r>
              <a:rPr lang="en-US" sz="1200" dirty="0" err="1"/>
              <a:t>Geekbrains</a:t>
            </a:r>
            <a:endParaRPr lang="ru-RU" sz="1200" dirty="0"/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Евгений Рогинский, Лаборатория Касперского</a:t>
            </a:r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Юлия </a:t>
            </a:r>
            <a:r>
              <a:rPr lang="ru-RU" sz="1200" dirty="0" err="1"/>
              <a:t>Дьячкова</a:t>
            </a:r>
            <a:r>
              <a:rPr lang="ru-RU" sz="1200" dirty="0"/>
              <a:t>, </a:t>
            </a:r>
            <a:r>
              <a:rPr lang="en-US" sz="1200" dirty="0"/>
              <a:t>Klondike Web</a:t>
            </a:r>
            <a:endParaRPr lang="ru-RU" sz="1200" dirty="0"/>
          </a:p>
          <a:p>
            <a:endParaRPr lang="ru-RU" sz="1600" dirty="0"/>
          </a:p>
          <a:p>
            <a:endParaRPr lang="ru-RU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339339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Контакты: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Максим Клочков</a:t>
            </a:r>
          </a:p>
          <a:p>
            <a:pPr eaLnBrk="1" hangingPunct="1"/>
            <a:r>
              <a:rPr lang="en-US" altLang="en-US" dirty="0">
                <a:hlinkClick r:id="rId3"/>
              </a:rPr>
              <a:t>mk@jet</a:t>
            </a:r>
            <a:r>
              <a:rPr lang="ru-RU" altLang="en-US" dirty="0">
                <a:hlinkClick r:id="rId3"/>
              </a:rPr>
              <a:t>.</a:t>
            </a:r>
            <a:r>
              <a:rPr lang="en-US" altLang="en-US" dirty="0">
                <a:hlinkClick r:id="rId3"/>
              </a:rPr>
              <a:t>su</a:t>
            </a:r>
            <a:endParaRPr lang="en-US" altLang="en-US" dirty="0"/>
          </a:p>
          <a:p>
            <a:pPr eaLnBrk="1" hangingPunct="1"/>
            <a:r>
              <a:rPr lang="en-US" altLang="en-US" dirty="0"/>
              <a:t>+7-495-411-76-01#1328</a:t>
            </a:r>
          </a:p>
          <a:p>
            <a:pPr eaLnBrk="1" hangingPunct="1"/>
            <a:r>
              <a:rPr lang="en-US" altLang="en-US" dirty="0"/>
              <a:t>+7-916-685-50-30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Github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Github</a:t>
            </a:r>
            <a:r>
              <a:rPr lang="en-US" altLang="en-US" dirty="0"/>
              <a:t> — </a:t>
            </a:r>
            <a:r>
              <a:rPr lang="en-US" altLang="en-US" dirty="0">
                <a:hlinkClick r:id="rId3"/>
              </a:rPr>
              <a:t>https://www.github.com</a:t>
            </a:r>
            <a:r>
              <a:rPr lang="en-US" altLang="en-US" dirty="0"/>
              <a:t> :</a:t>
            </a: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Облачный сервис </a:t>
            </a:r>
            <a:r>
              <a:rPr lang="ru-RU" altLang="en-US" dirty="0" err="1"/>
              <a:t>репозиториев</a:t>
            </a:r>
            <a:r>
              <a:rPr lang="ru-RU" altLang="en-US" dirty="0"/>
              <a:t>, основанный на </a:t>
            </a:r>
            <a:r>
              <a:rPr lang="en-US" altLang="en-US" dirty="0" err="1"/>
              <a:t>Git</a:t>
            </a: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Бесплатный для проектов с открытым исходным кодом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Популярен как среди независимых разработчиков, так и среди компаний </a:t>
            </a:r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685094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Github</a:t>
            </a:r>
            <a:r>
              <a:rPr lang="ru-RU" altLang="en-US" dirty="0"/>
              <a:t> — некоторые </a:t>
            </a:r>
            <a:r>
              <a:rPr lang="ru-RU" altLang="en-US" dirty="0" err="1"/>
              <a:t>репозитории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hlinkClick r:id="rId3"/>
              </a:rPr>
              <a:t>https://github.com/CiscoSystems</a:t>
            </a:r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en-US" altLang="en-US" dirty="0">
                <a:hlinkClick r:id="rId4"/>
              </a:rPr>
              <a:t>https://github.com/nuagenetworks</a:t>
            </a:r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ru-RU" altLang="en-US" dirty="0">
                <a:solidFill>
                  <a:srgbClr val="00B050"/>
                </a:solidFill>
              </a:rPr>
              <a:t>Зарегистрируйтесь на </a:t>
            </a:r>
            <a:r>
              <a:rPr lang="en-US" altLang="en-US" dirty="0" err="1">
                <a:solidFill>
                  <a:srgbClr val="00B050"/>
                </a:solidFill>
              </a:rPr>
              <a:t>Github</a:t>
            </a:r>
            <a:r>
              <a:rPr lang="en-US" altLang="en-US" dirty="0">
                <a:solidFill>
                  <a:srgbClr val="00B050"/>
                </a:solidFill>
              </a:rPr>
              <a:t>, </a:t>
            </a:r>
            <a:r>
              <a:rPr lang="ru-RU" altLang="en-US" dirty="0">
                <a:solidFill>
                  <a:srgbClr val="00B050"/>
                </a:solidFill>
              </a:rPr>
              <a:t>заведите свой </a:t>
            </a:r>
            <a:r>
              <a:rPr lang="ru-RU" altLang="en-US" dirty="0" err="1">
                <a:solidFill>
                  <a:srgbClr val="00B050"/>
                </a:solidFill>
              </a:rPr>
              <a:t>репозиторий</a:t>
            </a:r>
            <a:r>
              <a:rPr lang="ru-RU" altLang="en-US" dirty="0">
                <a:solidFill>
                  <a:srgbClr val="00B050"/>
                </a:solidFill>
              </a:rPr>
              <a:t>, и работайте в нём — для многих работодателей наличие собственной кодовой базы кандидата является плюсом. Давать ссылку в резюме — можно и </a:t>
            </a:r>
            <a:r>
              <a:rPr lang="en-US" altLang="en-US" dirty="0">
                <a:solidFill>
                  <a:srgbClr val="00B050"/>
                </a:solidFill>
              </a:rPr>
              <a:t>«</a:t>
            </a:r>
            <a:r>
              <a:rPr lang="ru-RU" altLang="en-US" dirty="0">
                <a:solidFill>
                  <a:srgbClr val="00B050"/>
                </a:solidFill>
              </a:rPr>
              <a:t>модно</a:t>
            </a:r>
            <a:r>
              <a:rPr lang="en-US" altLang="en-US" dirty="0">
                <a:solidFill>
                  <a:srgbClr val="00B050"/>
                </a:solidFill>
              </a:rPr>
              <a:t>»</a:t>
            </a:r>
            <a:endParaRPr lang="ru-RU" altLang="en-US" dirty="0">
              <a:solidFill>
                <a:srgbClr val="00B050"/>
              </a:solidFill>
            </a:endParaRPr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1156260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dirty="0"/>
              <a:t>Работа с </a:t>
            </a:r>
            <a:r>
              <a:rPr lang="en-US" altLang="en-US" dirty="0" err="1"/>
              <a:t>git</a:t>
            </a:r>
            <a:r>
              <a:rPr lang="en-US" altLang="en-US" dirty="0"/>
              <a:t> </a:t>
            </a:r>
            <a:r>
              <a:rPr lang="ru-RU" altLang="en-US" dirty="0"/>
              <a:t>и </a:t>
            </a:r>
            <a:r>
              <a:rPr lang="en-US" altLang="en-US" dirty="0" err="1"/>
              <a:t>Github</a:t>
            </a:r>
            <a:endParaRPr lang="en-US" alt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26619"/>
              </p:ext>
            </p:extLst>
          </p:nvPr>
        </p:nvGraphicFramePr>
        <p:xfrm>
          <a:off x="179388" y="1124744"/>
          <a:ext cx="8785100" cy="479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Команда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Описание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clone \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://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github.com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/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uname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/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rname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Скопировать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 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Github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на локальную машину содержимое </a:t>
                      </a:r>
                      <a:r>
                        <a:rPr lang="ru-RU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репозитория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rname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пользователя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uname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config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...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Настройка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различных параметров (имя пользователя и т. п.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alt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add </a:t>
                      </a:r>
                      <a:r>
                        <a:rPr lang="en-US" alt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fname</a:t>
                      </a:r>
                      <a:endParaRPr lang="en-US" alt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Поручить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отслеживать содержимое файла 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fname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add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То же для всех файлов текущего каталога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(и подкаталогов)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commit [-m “Message”]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Синхронизировать с локальной базой («</a:t>
                      </a:r>
                      <a:r>
                        <a:rPr lang="ru-RU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закоммитить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») содержимое всех измененных файлов, хороший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стиль — добавлять в поле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”Message”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причины внесения изменений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Скопировать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на локальную машину изменения, внесенные другими разработчиками в код, и автоматически совместить («</a:t>
                      </a:r>
                      <a:r>
                        <a:rPr lang="ru-RU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смерджить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»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от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«merge»)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 локальным кодом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git push origin 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Отправить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наши изменения на сервер, с тем чтобы их могли забрать себе другие разработчики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(origin main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— в основную ветку)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status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Проверить,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какие файлы изменены, но не синхронизированы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1967" y="2971800"/>
            <a:ext cx="65" cy="4514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19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Среда разработки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Объединяет несколько компонентов: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Текстовый редактор, ориентированный на работу с кодом (подсветка синтаксиса, </a:t>
            </a:r>
            <a:r>
              <a:rPr lang="ru-RU" altLang="en-US" sz="2000" dirty="0" err="1"/>
              <a:t>автодополнение</a:t>
            </a:r>
            <a:r>
              <a:rPr lang="ru-RU" altLang="en-US" sz="2000" dirty="0"/>
              <a:t>, поиск/замена по многим файлам с учётом контекста и т. п.)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Всё необходимое для исполнения программ (разные версии интерпретатора, отдельное окно для вывода результатов работы программы, иногда отдельный контейнер или виртуальную машину)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Отладчик, профилировщик и другие инструменты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r>
              <a:rPr lang="ru-RU" altLang="en-US" sz="2000" dirty="0"/>
              <a:t>Все современные среды разработки интегрируются с различными системами контроля версий и репозиториями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8721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err="1"/>
              <a:t>PyCharm</a:t>
            </a:r>
            <a:r>
              <a:rPr lang="en-US" altLang="en-US" sz="2800" dirty="0"/>
              <a:t> — </a:t>
            </a:r>
            <a:r>
              <a:rPr lang="ru-RU" altLang="en-US" sz="2800" dirty="0"/>
              <a:t>среда, ориентированная на </a:t>
            </a:r>
            <a:r>
              <a:rPr lang="en-US" altLang="en-US" sz="2800" dirty="0"/>
              <a:t>Python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Качать здесь: </a:t>
            </a:r>
            <a:r>
              <a:rPr lang="en-US" altLang="en-US" dirty="0">
                <a:hlinkClick r:id="rId3"/>
              </a:rPr>
              <a:t>https://www.jetbrains.com/pycharm/</a:t>
            </a:r>
            <a:r>
              <a:rPr lang="ru-RU" altLang="en-US" dirty="0"/>
              <a:t> </a:t>
            </a:r>
            <a:endParaRPr lang="en-US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dirty="0"/>
              <a:t>Community Edition — </a:t>
            </a:r>
            <a:r>
              <a:rPr lang="ru-RU" altLang="en-US" dirty="0"/>
              <a:t>бесплатная, </a:t>
            </a:r>
            <a:r>
              <a:rPr lang="en-US" altLang="en-US" dirty="0"/>
              <a:t>Professional — </a:t>
            </a:r>
            <a:r>
              <a:rPr lang="ru-RU" altLang="en-US" dirty="0"/>
              <a:t>полнофункциональная (для целей нашего курса бесплатной более чем достаточно)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Работает под </a:t>
            </a:r>
            <a:r>
              <a:rPr lang="en-US" altLang="en-US" dirty="0"/>
              <a:t>Windows, </a:t>
            </a:r>
            <a:r>
              <a:rPr lang="en-US" altLang="en-US" dirty="0" err="1"/>
              <a:t>MacOS</a:t>
            </a:r>
            <a:r>
              <a:rPr lang="en-US" altLang="en-US" dirty="0"/>
              <a:t>, Linux</a:t>
            </a: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63726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Структура курса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1. Введение в программирование на</a:t>
            </a:r>
            <a:r>
              <a:rPr lang="en-US" altLang="en-US" dirty="0"/>
              <a:t> Python</a:t>
            </a:r>
            <a:r>
              <a:rPr lang="ru-RU" altLang="en-US" dirty="0"/>
              <a:t> — настройка рабочей среды, базовые понятия, простейшие и более сложные программы</a:t>
            </a:r>
            <a:r>
              <a:rPr lang="en-US" altLang="en-US" dirty="0"/>
              <a:t>, </a:t>
            </a:r>
            <a:r>
              <a:rPr lang="ru-RU" altLang="en-US" dirty="0"/>
              <a:t>популярные библиотеки</a:t>
            </a:r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ru-RU" altLang="en-US" dirty="0"/>
              <a:t>Модуль 2</a:t>
            </a:r>
            <a:r>
              <a:rPr lang="en-US" altLang="en-US" dirty="0"/>
              <a:t>. </a:t>
            </a:r>
            <a:r>
              <a:rPr lang="ru-RU" altLang="en-US" dirty="0"/>
              <a:t>Программирование и сети — использование </a:t>
            </a:r>
            <a:r>
              <a:rPr lang="en-US" altLang="en-US" dirty="0"/>
              <a:t>Python </a:t>
            </a:r>
            <a:r>
              <a:rPr lang="ru-RU" altLang="en-US" dirty="0"/>
              <a:t>для практической работы сетевого инженера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6069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1.1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Пишем простейшую программу — практика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86237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Завести аккаунт в </a:t>
            </a:r>
            <a:r>
              <a:rPr lang="en-US" altLang="en-US" sz="2000" dirty="0" err="1"/>
              <a:t>Github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Установить </a:t>
            </a:r>
            <a:r>
              <a:rPr lang="en-US" altLang="en-US" sz="2000" dirty="0" err="1"/>
              <a:t>git</a:t>
            </a:r>
            <a:r>
              <a:rPr lang="en-US" altLang="en-US" sz="2000" dirty="0"/>
              <a:t>, </a:t>
            </a:r>
            <a:r>
              <a:rPr lang="ru-RU" altLang="en-US" sz="2000" dirty="0"/>
              <a:t>добавить свой аккаунт в </a:t>
            </a:r>
            <a:r>
              <a:rPr lang="en-US" altLang="en-US" sz="2000" dirty="0" err="1"/>
              <a:t>git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Установить интерпретатор </a:t>
            </a:r>
            <a:r>
              <a:rPr lang="en-US" altLang="en-US" sz="2000" dirty="0"/>
              <a:t>Python </a:t>
            </a:r>
            <a:r>
              <a:rPr lang="ru-RU" altLang="en-US" sz="2000" dirty="0"/>
              <a:t>версии 3</a:t>
            </a: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Установить </a:t>
            </a:r>
            <a:r>
              <a:rPr lang="en-US" altLang="en-US" sz="2000" dirty="0" err="1"/>
              <a:t>PyCharm</a:t>
            </a:r>
            <a:r>
              <a:rPr lang="en-US" altLang="en-US" sz="2000" dirty="0"/>
              <a:t> CE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Подключить аккаунт </a:t>
            </a:r>
            <a:r>
              <a:rPr lang="en-US" altLang="en-US" sz="2000" dirty="0" err="1"/>
              <a:t>Github</a:t>
            </a:r>
            <a:r>
              <a:rPr lang="en-US" altLang="en-US" sz="2000" dirty="0"/>
              <a:t> </a:t>
            </a:r>
            <a:r>
              <a:rPr lang="ru-RU" altLang="en-US" sz="2000" dirty="0"/>
              <a:t>к </a:t>
            </a:r>
            <a:r>
              <a:rPr lang="en-US" altLang="en-US" sz="2000" dirty="0" err="1"/>
              <a:t>PyCharm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Написать простейшую программу, исполнить ее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Отправить готовый исходный код в </a:t>
            </a:r>
            <a:r>
              <a:rPr lang="ru-RU" altLang="en-US" sz="2000" dirty="0" err="1"/>
              <a:t>репозиторий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4536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664073"/>
          </a:xfrm>
        </p:spPr>
        <p:txBody>
          <a:bodyPr/>
          <a:lstStyle/>
          <a:p>
            <a:pPr eaLnBrk="1" hangingPunct="1"/>
            <a:r>
              <a:rPr lang="ru-RU" altLang="en-US" dirty="0"/>
              <a:t>Зачёт по </a:t>
            </a:r>
            <a:r>
              <a:rPr lang="ru-RU" altLang="en-US" dirty="0" err="1"/>
              <a:t>лабе</a:t>
            </a:r>
            <a:r>
              <a:rPr lang="ru-RU" altLang="en-US" dirty="0"/>
              <a:t> получат те, кто:</a:t>
            </a:r>
            <a:endParaRPr lang="en-US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Сообщит преподавателю своё имя пользователя на </a:t>
            </a:r>
            <a:r>
              <a:rPr lang="en-US" altLang="en-US" dirty="0" err="1"/>
              <a:t>github</a:t>
            </a:r>
            <a:endParaRPr lang="en-US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У кого результат исполнения следующих команд на компьютере преподавателя будет выглядеть следующим образом: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3568" y="4077072"/>
            <a:ext cx="8229600" cy="187220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./p4ne/Lab1.1/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helloworld.py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Hello, world!</a:t>
            </a:r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22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1.2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Данные, структуры данных и код — теория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96477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Данные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400377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Данные:</a:t>
            </a: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Представляют собой последовательности байтов в памяти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Могут восприниматься различными способами в различных ситуациях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Тип данных — определяет возможные значения, их смысл, допустимые операции и способ хранения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eaLnBrk="1" hangingPunct="1"/>
            <a:r>
              <a:rPr lang="ru-RU" sz="1600" dirty="0">
                <a:ea typeface="Courier" charset="0"/>
                <a:cs typeface="Courier" charset="0"/>
              </a:rPr>
              <a:t>Пример: последовательность байт 0</a:t>
            </a:r>
            <a:r>
              <a:rPr lang="en-US" sz="1600" dirty="0">
                <a:ea typeface="Courier" charset="0"/>
                <a:cs typeface="Courier" charset="0"/>
              </a:rPr>
              <a:t>x</a:t>
            </a:r>
            <a:r>
              <a:rPr lang="ru-RU" sz="1600" dirty="0">
                <a:ea typeface="Courier" charset="0"/>
                <a:cs typeface="Courier" charset="0"/>
              </a:rPr>
              <a:t>48</a:t>
            </a:r>
            <a:r>
              <a:rPr lang="en-US" sz="1600" dirty="0">
                <a:ea typeface="Courier" charset="0"/>
                <a:cs typeface="Courier" charset="0"/>
              </a:rPr>
              <a:t>, 0x</a:t>
            </a:r>
            <a:r>
              <a:rPr lang="ru-RU" sz="1600" dirty="0">
                <a:ea typeface="Courier" charset="0"/>
                <a:cs typeface="Courier" charset="0"/>
              </a:rPr>
              <a:t>60</a:t>
            </a:r>
            <a:r>
              <a:rPr lang="en-US" sz="1600" dirty="0">
                <a:ea typeface="Courier" charset="0"/>
                <a:cs typeface="Courier" charset="0"/>
              </a:rPr>
              <a:t>, 0xA8, 0xC0</a:t>
            </a:r>
            <a:r>
              <a:rPr lang="ru-RU" sz="1600" dirty="0">
                <a:ea typeface="Courier" charset="0"/>
                <a:cs typeface="Courier" charset="0"/>
              </a:rPr>
              <a:t>,</a:t>
            </a:r>
            <a:r>
              <a:rPr lang="en-US" sz="1600" dirty="0">
                <a:ea typeface="Courier" charset="0"/>
                <a:cs typeface="Courier" charset="0"/>
              </a:rPr>
              <a:t> </a:t>
            </a:r>
            <a:r>
              <a:rPr lang="ru-RU" sz="1600" dirty="0">
                <a:ea typeface="Courier" charset="0"/>
                <a:cs typeface="Courier" charset="0"/>
              </a:rPr>
              <a:t>если её рассматривать как данные разных типов, может означать:</a:t>
            </a:r>
          </a:p>
          <a:p>
            <a:pPr eaLnBrk="1" hangingPunct="1"/>
            <a:endParaRPr lang="ru-RU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sz="1600" dirty="0">
                <a:ea typeface="Courier" charset="0"/>
                <a:cs typeface="Courier" charset="0"/>
              </a:rPr>
              <a:t>IP-</a:t>
            </a:r>
            <a:r>
              <a:rPr lang="ru-RU" sz="1600" dirty="0">
                <a:ea typeface="Courier" charset="0"/>
                <a:cs typeface="Courier" charset="0"/>
              </a:rPr>
              <a:t>адрес </a:t>
            </a:r>
            <a:r>
              <a:rPr lang="en-US" sz="1600" b="1" dirty="0">
                <a:ea typeface="Courier" charset="0"/>
                <a:cs typeface="Courier" charset="0"/>
              </a:rPr>
              <a:t>192.168.</a:t>
            </a:r>
            <a:r>
              <a:rPr lang="ru-RU" sz="1600" b="1" dirty="0">
                <a:ea typeface="Courier" charset="0"/>
                <a:cs typeface="Courier" charset="0"/>
              </a:rPr>
              <a:t>96</a:t>
            </a:r>
            <a:r>
              <a:rPr lang="en-US" sz="1600" b="1" dirty="0">
                <a:ea typeface="Courier" charset="0"/>
                <a:cs typeface="Courier" charset="0"/>
              </a:rPr>
              <a:t>.</a:t>
            </a:r>
            <a:r>
              <a:rPr lang="ru-RU" sz="1600" b="1" dirty="0">
                <a:ea typeface="Courier" charset="0"/>
                <a:cs typeface="Courier" charset="0"/>
              </a:rPr>
              <a:t>72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1600" dirty="0">
                <a:ea typeface="Courier" charset="0"/>
                <a:cs typeface="Courier" charset="0"/>
              </a:rPr>
              <a:t>Десятичное число </a:t>
            </a:r>
            <a:r>
              <a:rPr lang="is-IS" sz="1600" b="1" dirty="0">
                <a:ea typeface="Courier" charset="0"/>
                <a:cs typeface="Courier" charset="0"/>
              </a:rPr>
              <a:t>3232235521</a:t>
            </a:r>
            <a:endParaRPr lang="ru-RU" sz="1600" b="1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endParaRPr lang="ru-RU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1600" dirty="0">
                <a:ea typeface="Courier" charset="0"/>
                <a:cs typeface="Courier" charset="0"/>
              </a:rPr>
              <a:t>Строку </a:t>
            </a:r>
            <a:r>
              <a:rPr lang="en-US" sz="1600" dirty="0">
                <a:ea typeface="Courier" charset="0"/>
                <a:cs typeface="Courier" charset="0"/>
              </a:rPr>
              <a:t>Unicode </a:t>
            </a:r>
            <a:r>
              <a:rPr lang="ru-RU" sz="1600" dirty="0">
                <a:ea typeface="Courier" charset="0"/>
                <a:cs typeface="Courier" charset="0"/>
              </a:rPr>
              <a:t>"</a:t>
            </a:r>
            <a:r>
              <a:rPr lang="fr-FR" sz="1600" b="1" dirty="0"/>
              <a:t>À</a:t>
            </a:r>
            <a:r>
              <a:rPr lang="en-US" sz="1600" b="1" dirty="0"/>
              <a:t>¨</a:t>
            </a:r>
            <a:r>
              <a:rPr lang="ru-RU" sz="1600" b="1" dirty="0"/>
              <a:t>`</a:t>
            </a:r>
            <a:r>
              <a:rPr lang="en-US" sz="1600" b="1" dirty="0"/>
              <a:t>H</a:t>
            </a:r>
            <a:r>
              <a:rPr lang="en-US" sz="1600" dirty="0">
                <a:cs typeface="Courier" charset="0"/>
              </a:rPr>
              <a:t>"</a:t>
            </a:r>
            <a:endParaRPr lang="ru-RU" sz="1600" dirty="0">
              <a:ea typeface="Courier" charset="0"/>
              <a:cs typeface="Courier" charset="0"/>
            </a:endParaRPr>
          </a:p>
          <a:p>
            <a:pPr eaLnBrk="1" hangingPunct="1"/>
            <a:endParaRPr lang="ru-RU" sz="1600" dirty="0">
              <a:ea typeface="Courier" charset="0"/>
              <a:cs typeface="Courier" charset="0"/>
            </a:endParaRPr>
          </a:p>
          <a:p>
            <a:pPr eaLnBrk="1" hangingPunct="1"/>
            <a:r>
              <a:rPr lang="ru-RU" sz="1600" dirty="0">
                <a:ea typeface="Courier" charset="0"/>
                <a:cs typeface="Courier" charset="0"/>
              </a:rPr>
              <a:t>Набор типов данных, поддерживаемых языком программирования — важнейшая характеристика языка</a:t>
            </a:r>
          </a:p>
        </p:txBody>
      </p:sp>
    </p:spTree>
    <p:extLst>
      <p:ext uri="{BB962C8B-B14F-4D97-AF65-F5344CB8AC3E}">
        <p14:creationId xmlns:p14="http://schemas.microsoft.com/office/powerpoint/2010/main" val="966866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12345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Объект: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Совокупность данных, имеющих смысл только при совместной обработке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Может включать собственно данные, а также код, предназначенный исключительно для обработки этих данных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С объектами можно взаимодействовать — посылать сообщения объектам или вызывать методы объектов (это одно и то же)</a:t>
            </a:r>
          </a:p>
          <a:p>
            <a:pPr eaLnBrk="1" hangingPunct="1"/>
            <a:endParaRPr lang="ru-RU" sz="1800" dirty="0"/>
          </a:p>
          <a:p>
            <a:pPr eaLnBrk="1" hangingPunct="1"/>
            <a:r>
              <a:rPr lang="en-US" sz="1800" dirty="0"/>
              <a:t>Python </a:t>
            </a:r>
            <a:r>
              <a:rPr lang="ru-RU" sz="1800" dirty="0"/>
              <a:t>версии 3 — полностью объектно-ориентированный язык, т. е. любая сущность представляет собой объект (числовая константа, строковая константа, переменная, функция и т.п.) </a:t>
            </a:r>
          </a:p>
          <a:p>
            <a:pPr eaLnBrk="1" hangingPunct="1"/>
            <a:endParaRPr lang="ru-RU" sz="1800" dirty="0"/>
          </a:p>
          <a:p>
            <a:pPr eaLnBrk="1" hangingPunct="1"/>
            <a:r>
              <a:rPr lang="ru-RU" sz="1800" dirty="0"/>
              <a:t>Любой объект имеет тип, или относится к определённому </a:t>
            </a:r>
            <a:r>
              <a:rPr lang="ru-RU" sz="1800" b="1" dirty="0">
                <a:solidFill>
                  <a:srgbClr val="FF0000"/>
                </a:solidFill>
              </a:rPr>
              <a:t>классу</a:t>
            </a:r>
            <a:r>
              <a:rPr lang="ru-RU" sz="1800" dirty="0">
                <a:solidFill>
                  <a:srgbClr val="FF0000"/>
                </a:solidFill>
              </a:rPr>
              <a:t> </a:t>
            </a:r>
            <a:r>
              <a:rPr lang="ru-RU" sz="1800" dirty="0"/>
              <a:t>(для </a:t>
            </a:r>
            <a:r>
              <a:rPr lang="en-US" sz="1800" dirty="0"/>
              <a:t>Python 3 </a:t>
            </a:r>
            <a:r>
              <a:rPr lang="ru-RU" sz="1800" dirty="0"/>
              <a:t>это одно и то же). Тип (класс) объекта определяется при его создании, изменить его нельзя</a:t>
            </a:r>
          </a:p>
        </p:txBody>
      </p:sp>
    </p:spTree>
    <p:extLst>
      <p:ext uri="{BB962C8B-B14F-4D97-AF65-F5344CB8AC3E}">
        <p14:creationId xmlns:p14="http://schemas.microsoft.com/office/powerpoint/2010/main" val="1006531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Основные типы данных языка </a:t>
            </a:r>
            <a:r>
              <a:rPr lang="en-US" altLang="en-US" sz="2800" dirty="0"/>
              <a:t>Python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067806"/>
              </p:ext>
            </p:extLst>
          </p:nvPr>
        </p:nvGraphicFramePr>
        <p:xfrm>
          <a:off x="457200" y="1196975"/>
          <a:ext cx="8229603" cy="476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Наименование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Характеристики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Синтаксис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Скалярные (примитивные)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Целое число</a:t>
                      </a:r>
                      <a:r>
                        <a:rPr lang="ru-RU" sz="1200" baseline="0" dirty="0"/>
                        <a:t> (</a:t>
                      </a:r>
                      <a:r>
                        <a:rPr lang="en-US" sz="1200" baseline="0" dirty="0" err="1"/>
                        <a:t>int</a:t>
                      </a:r>
                      <a:r>
                        <a:rPr lang="en-US" sz="1200" baseline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Обычные числа, положительные и отрицательные.</a:t>
                      </a:r>
                      <a:r>
                        <a:rPr lang="en-US" sz="1200" dirty="0"/>
                        <a:t> </a:t>
                      </a:r>
                      <a:r>
                        <a:rPr lang="ru-RU" sz="1200" dirty="0"/>
                        <a:t>В </a:t>
                      </a:r>
                      <a:r>
                        <a:rPr lang="en-US" sz="1200" dirty="0"/>
                        <a:t>Python2 </a:t>
                      </a:r>
                      <a:r>
                        <a:rPr lang="ru-RU" sz="1200" dirty="0"/>
                        <a:t>есть </a:t>
                      </a:r>
                      <a:r>
                        <a:rPr lang="en-US" sz="1200" dirty="0" err="1"/>
                        <a:t>int</a:t>
                      </a:r>
                      <a:r>
                        <a:rPr lang="ru-RU" sz="1200" dirty="0"/>
                        <a:t> (до </a:t>
                      </a:r>
                      <a:r>
                        <a:rPr lang="en-US" sz="1200" dirty="0"/>
                        <a:t>2</a:t>
                      </a:r>
                      <a:r>
                        <a:rPr lang="en-US" sz="1200" baseline="30000" dirty="0"/>
                        <a:t>128</a:t>
                      </a:r>
                      <a:r>
                        <a:rPr lang="en-US" sz="1200" dirty="0"/>
                        <a:t>) </a:t>
                      </a:r>
                      <a:r>
                        <a:rPr lang="ru-RU" sz="1200" dirty="0"/>
                        <a:t>и </a:t>
                      </a:r>
                      <a:r>
                        <a:rPr lang="en-US" sz="1200" dirty="0"/>
                        <a:t>long, </a:t>
                      </a:r>
                      <a:r>
                        <a:rPr lang="ru-RU" sz="1200" dirty="0"/>
                        <a:t>в </a:t>
                      </a:r>
                      <a:r>
                        <a:rPr lang="en-US" sz="1200" dirty="0"/>
                        <a:t>Python3 — </a:t>
                      </a:r>
                      <a:r>
                        <a:rPr lang="ru-RU" sz="1200" dirty="0"/>
                        <a:t>только </a:t>
                      </a:r>
                      <a:r>
                        <a:rPr lang="en-US" sz="1200" dirty="0" err="1"/>
                        <a:t>int</a:t>
                      </a:r>
                      <a:r>
                        <a:rPr lang="en-US" sz="1200" dirty="0"/>
                        <a:t>, </a:t>
                      </a:r>
                      <a:r>
                        <a:rPr lang="ru-RU" sz="1200" dirty="0"/>
                        <a:t>то же самое, что </a:t>
                      </a:r>
                      <a:r>
                        <a:rPr lang="en-US" sz="1200" dirty="0"/>
                        <a:t>long </a:t>
                      </a:r>
                      <a:r>
                        <a:rPr lang="ru-RU" sz="1200" dirty="0"/>
                        <a:t>в</a:t>
                      </a:r>
                      <a:r>
                        <a:rPr lang="ru-RU" sz="1200" baseline="0" dirty="0"/>
                        <a:t> </a:t>
                      </a:r>
                      <a:r>
                        <a:rPr lang="en-US" sz="1200" baseline="0" dirty="0"/>
                        <a:t>Python2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Позволяет хранить числа</a:t>
                      </a:r>
                      <a:r>
                        <a:rPr lang="ru-RU" sz="1200" baseline="0" dirty="0"/>
                        <a:t> любой длины (ограничивается доступной памятью и здравым смыслом программиста)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Вещественное</a:t>
                      </a:r>
                      <a:r>
                        <a:rPr lang="ru-RU" sz="1200" baseline="0" dirty="0"/>
                        <a:t> число</a:t>
                      </a:r>
                      <a:r>
                        <a:rPr lang="en-US" sz="1200" baseline="0" dirty="0"/>
                        <a:t> (float)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Ограничено примерно</a:t>
                      </a:r>
                      <a:r>
                        <a:rPr lang="ru-RU" sz="1200" baseline="0" dirty="0"/>
                        <a:t> </a:t>
                      </a:r>
                      <a:r>
                        <a:rPr lang="en-US" sz="1200" baseline="0" dirty="0"/>
                        <a:t>±</a:t>
                      </a:r>
                      <a:r>
                        <a:rPr lang="ru-RU" sz="1200" baseline="0" dirty="0"/>
                        <a:t>10</a:t>
                      </a:r>
                      <a:r>
                        <a:rPr lang="ru-RU" sz="1200" baseline="30000" dirty="0"/>
                        <a:t>308</a:t>
                      </a:r>
                      <a:endParaRPr lang="ru-RU" sz="1200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Точная информация в </a:t>
                      </a:r>
                      <a:r>
                        <a:rPr lang="en-US" sz="1200" baseline="0" dirty="0" err="1"/>
                        <a:t>sys.float_info</a:t>
                      </a:r>
                      <a:endParaRPr lang="en-US" sz="12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x=1.24</a:t>
                      </a:r>
                    </a:p>
                    <a:p>
                      <a:r>
                        <a:rPr lang="en-US" sz="1200" dirty="0"/>
                        <a:t>y=6.02e23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Комплексное</a:t>
                      </a:r>
                      <a:r>
                        <a:rPr lang="ru-RU" sz="1200" baseline="0" dirty="0"/>
                        <a:t> число (</a:t>
                      </a:r>
                      <a:r>
                        <a:rPr lang="en-US" sz="1200" baseline="0" dirty="0"/>
                        <a:t>complex)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Состоит</a:t>
                      </a:r>
                      <a:r>
                        <a:rPr lang="en-US" sz="1200" dirty="0"/>
                        <a:t> </a:t>
                      </a:r>
                      <a:r>
                        <a:rPr lang="ru-RU" sz="1200" dirty="0"/>
                        <a:t>из</a:t>
                      </a:r>
                      <a:r>
                        <a:rPr lang="ru-RU" sz="1200" baseline="0" dirty="0"/>
                        <a:t> действительной части (</a:t>
                      </a:r>
                      <a:r>
                        <a:rPr lang="en-US" sz="1200" baseline="0" dirty="0" err="1"/>
                        <a:t>z.real</a:t>
                      </a:r>
                      <a:r>
                        <a:rPr lang="en-US" sz="1200" baseline="0" dirty="0"/>
                        <a:t>) </a:t>
                      </a:r>
                      <a:r>
                        <a:rPr lang="ru-RU" sz="1200" baseline="0" dirty="0"/>
                        <a:t>и мнимой (</a:t>
                      </a:r>
                      <a:r>
                        <a:rPr lang="en-US" sz="1200" baseline="0" dirty="0" err="1"/>
                        <a:t>z.imag</a:t>
                      </a:r>
                      <a:r>
                        <a:rPr lang="en-US" sz="1200" baseline="0" dirty="0"/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Действительная и мнимая часть — обычные числа типа </a:t>
                      </a:r>
                      <a:r>
                        <a:rPr lang="en-US" sz="1200" baseline="0" dirty="0"/>
                        <a:t>float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z=1.6e-19+9.01e-31j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Логический</a:t>
                      </a:r>
                      <a:r>
                        <a:rPr lang="ru-RU" sz="1200" baseline="0" dirty="0"/>
                        <a:t> (</a:t>
                      </a:r>
                      <a:r>
                        <a:rPr lang="en-US" sz="1200" baseline="0" dirty="0" err="1"/>
                        <a:t>boolean</a:t>
                      </a:r>
                      <a:r>
                        <a:rPr lang="en-US" sz="1200" baseline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200" dirty="0"/>
                        <a:t>True </a:t>
                      </a:r>
                      <a:r>
                        <a:rPr lang="ru-RU" sz="1200" dirty="0"/>
                        <a:t>или </a:t>
                      </a:r>
                      <a:r>
                        <a:rPr lang="en-US" sz="1200" dirty="0"/>
                        <a:t>False</a:t>
                      </a:r>
                      <a:endParaRPr lang="ru-RU" sz="120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Подмножество</a:t>
                      </a:r>
                      <a:r>
                        <a:rPr lang="ru-RU" sz="1200" baseline="0" dirty="0"/>
                        <a:t> целого типа (0 — </a:t>
                      </a:r>
                      <a:r>
                        <a:rPr lang="en-US" sz="1200" baseline="0" dirty="0"/>
                        <a:t>False, </a:t>
                      </a:r>
                      <a:r>
                        <a:rPr lang="ru-RU" sz="1200" baseline="0" dirty="0"/>
                        <a:t>всё остальное — </a:t>
                      </a:r>
                      <a:r>
                        <a:rPr lang="en-US" sz="1200" baseline="0" dirty="0"/>
                        <a:t>True)</a:t>
                      </a:r>
                      <a:endParaRPr lang="en-US" sz="120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Результат сравнений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t=True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print(5==5)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(True)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(False)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992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Основные типы данных</a:t>
            </a:r>
            <a:endParaRPr lang="en-US" altLang="en-US" sz="2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1196752"/>
            <a:ext cx="6336828" cy="424847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mac-mk:~ mk$ python3</a:t>
            </a:r>
          </a:p>
          <a:p>
            <a:r>
              <a:rPr lang="it-IT" sz="1600" baseline="0" dirty="0" err="1"/>
              <a:t>Python</a:t>
            </a:r>
            <a:r>
              <a:rPr lang="it-IT" sz="1600" baseline="0" dirty="0"/>
              <a:t> 3.5.2 (v3.5.2:4def2a2901a5, </a:t>
            </a:r>
            <a:r>
              <a:rPr lang="it-IT" sz="1600" baseline="0" dirty="0" err="1"/>
              <a:t>Jun</a:t>
            </a:r>
            <a:r>
              <a:rPr lang="it-IT" sz="1600" baseline="0" dirty="0"/>
              <a:t> 26 2016, 10:47:25) </a:t>
            </a:r>
          </a:p>
          <a:p>
            <a:r>
              <a:rPr lang="en-US" sz="1600" baseline="0" dirty="0"/>
              <a:t>[GCC 4.2.1 (Apple Inc. build 5666) (dot 3)] on </a:t>
            </a:r>
            <a:r>
              <a:rPr lang="en-US" sz="1600" baseline="0" dirty="0" err="1"/>
              <a:t>darwin</a:t>
            </a:r>
            <a:endParaRPr lang="en-US" sz="1600" baseline="0" dirty="0"/>
          </a:p>
          <a:p>
            <a:r>
              <a:rPr lang="en-US" sz="1600" baseline="0" dirty="0"/>
              <a:t>Type "help", "copyright", "credits" or "license" for more information.</a:t>
            </a:r>
          </a:p>
          <a:p>
            <a:r>
              <a:rPr lang="nb-NO" sz="1600" baseline="0" dirty="0"/>
              <a:t>&gt;&gt;&gt; z=1.6e-19+9.01e-31j</a:t>
            </a:r>
          </a:p>
          <a:p>
            <a:r>
              <a:rPr lang="hr-HR" sz="1600" baseline="0" dirty="0"/>
              <a:t>&gt;&gt;&gt; </a:t>
            </a:r>
            <a:r>
              <a:rPr lang="hr-HR" sz="1600" baseline="0" dirty="0" err="1"/>
              <a:t>z.real</a:t>
            </a:r>
            <a:endParaRPr lang="hr-HR" sz="1600" baseline="0" dirty="0"/>
          </a:p>
          <a:p>
            <a:r>
              <a:rPr lang="nb-NO" sz="1600" baseline="0" dirty="0"/>
              <a:t>1.6e-19</a:t>
            </a:r>
          </a:p>
          <a:p>
            <a:r>
              <a:rPr lang="pl-PL" sz="1600" baseline="0" dirty="0"/>
              <a:t>&gt;&gt;&gt; </a:t>
            </a:r>
            <a:r>
              <a:rPr lang="pl-PL" sz="1600" baseline="0" dirty="0" err="1"/>
              <a:t>z.imag</a:t>
            </a:r>
            <a:endParaRPr lang="pl-PL" sz="1600" baseline="0" dirty="0"/>
          </a:p>
          <a:p>
            <a:r>
              <a:rPr lang="it-IT" sz="1600" baseline="0" dirty="0"/>
              <a:t>9.01e-31</a:t>
            </a:r>
          </a:p>
          <a:p>
            <a:r>
              <a:rPr lang="en-US" sz="1600" baseline="0" dirty="0"/>
              <a:t>&gt;&gt;&gt; type(z)</a:t>
            </a:r>
          </a:p>
          <a:p>
            <a:r>
              <a:rPr lang="en-US" sz="1600" baseline="0" dirty="0"/>
              <a:t>&lt;class 'complex'&gt;</a:t>
            </a:r>
          </a:p>
          <a:p>
            <a:r>
              <a:rPr lang="en-US" sz="1600" baseline="0" dirty="0"/>
              <a:t>&gt;&gt;&gt; type(</a:t>
            </a:r>
            <a:r>
              <a:rPr lang="en-US" sz="1600" baseline="0" dirty="0" err="1"/>
              <a:t>z.real</a:t>
            </a:r>
            <a:r>
              <a:rPr lang="en-US" sz="1600" baseline="0" dirty="0"/>
              <a:t>)</a:t>
            </a:r>
          </a:p>
          <a:p>
            <a:r>
              <a:rPr lang="en-US" sz="1600" baseline="0" dirty="0"/>
              <a:t>&lt;class 'float'&gt;</a:t>
            </a:r>
          </a:p>
          <a:p>
            <a:r>
              <a:rPr lang="en-US" sz="1600" baseline="0" dirty="0"/>
              <a:t>&gt;&gt;&gt; </a:t>
            </a:r>
          </a:p>
          <a:p>
            <a:pPr eaLnBrk="1" hangingPunct="1"/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699792" y="242088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183" y="2359408"/>
            <a:ext cx="4397249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Переменная получает тип в момент присваивания (в данном случае тип будет </a:t>
            </a:r>
            <a:r>
              <a:rPr lang="en-US" sz="1800" baseline="0" dirty="0"/>
              <a:t>”complex”)</a:t>
            </a:r>
            <a:endParaRPr lang="ru-RU" sz="1800" baseline="0" dirty="0"/>
          </a:p>
        </p:txBody>
      </p:sp>
      <p:sp>
        <p:nvSpPr>
          <p:cNvPr id="8" name="Left Arrow 7"/>
          <p:cNvSpPr/>
          <p:nvPr/>
        </p:nvSpPr>
        <p:spPr bwMode="auto">
          <a:xfrm>
            <a:off x="1480417" y="3867970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3808" y="3806490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Встроенная функция </a:t>
            </a:r>
            <a:r>
              <a:rPr lang="en-US" sz="1800" baseline="0" dirty="0"/>
              <a:t>type — </a:t>
            </a:r>
            <a:r>
              <a:rPr lang="ru-RU" sz="1800" baseline="0" dirty="0"/>
              <a:t>позволяет узнать тип того, что у неё в скобках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682480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Основные типы данных</a:t>
            </a:r>
            <a:endParaRPr lang="en-US" alt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952574"/>
              </p:ext>
            </p:extLst>
          </p:nvPr>
        </p:nvGraphicFramePr>
        <p:xfrm>
          <a:off x="457200" y="1196975"/>
          <a:ext cx="8229601" cy="513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8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Наименование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Характеристики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Синтаксис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Агрегатные</a:t>
                      </a:r>
                      <a:r>
                        <a:rPr lang="ru-RU" sz="1200" b="1" baseline="0" dirty="0"/>
                        <a:t> (составные)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Список (</a:t>
                      </a:r>
                      <a:r>
                        <a:rPr lang="ru-RU" sz="1200" dirty="0" err="1"/>
                        <a:t>l</a:t>
                      </a:r>
                      <a:r>
                        <a:rPr lang="en-US" sz="1200" dirty="0" err="1"/>
                        <a:t>ist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dirty="0"/>
                        <a:t>Несколько</a:t>
                      </a:r>
                      <a:r>
                        <a:rPr lang="ru-RU" sz="1200" baseline="0" dirty="0"/>
                        <a:t> упорядоченных значений любого типа, к которым можно обращаться по порядковому номеру, начиная с нуля (индексу)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Элементы списка можно изменять (как обычные переменные), добавлять, и т. п.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L = [1, 2, 50, 10, "text"]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L[0]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L[4]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'text'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425">
                <a:tc>
                  <a:txBody>
                    <a:bodyPr/>
                    <a:lstStyle/>
                    <a:p>
                      <a:r>
                        <a:rPr lang="ru-RU" sz="1200" dirty="0"/>
                        <a:t>Кортеж (</a:t>
                      </a:r>
                      <a:r>
                        <a:rPr lang="en-US" sz="1200" dirty="0"/>
                        <a:t>tuple)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dirty="0"/>
                        <a:t>То же, что и список, но неизменяемый (</a:t>
                      </a:r>
                      <a:r>
                        <a:rPr lang="en-US" sz="1200" dirty="0"/>
                        <a:t>immutable)</a:t>
                      </a:r>
                      <a:r>
                        <a:rPr lang="ru-RU" sz="1200" dirty="0"/>
                        <a:t>.</a:t>
                      </a:r>
                      <a:endParaRPr lang="en-US" sz="1200" dirty="0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200" baseline="0" dirty="0"/>
                        <a:t>Неизменяемый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тип —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нельзя изменить, можно только создать новый объект из частей одного или нескольких других объектов</a:t>
                      </a:r>
                      <a:endParaRPr lang="en-US" sz="1200" baseline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/>
                        <a:t>T = (</a:t>
                      </a:r>
                      <a:r>
                        <a:rPr lang="en-US" sz="1200" dirty="0"/>
                        <a:t>1, 4, 2, “spam”)</a:t>
                      </a:r>
                    </a:p>
                    <a:p>
                      <a:r>
                        <a:rPr lang="en-US" sz="1200" dirty="0"/>
                        <a:t>(2,) — </a:t>
                      </a:r>
                      <a:r>
                        <a:rPr lang="ru-RU" sz="1200" dirty="0"/>
                        <a:t>кортеж</a:t>
                      </a:r>
                      <a:r>
                        <a:rPr lang="ru-RU" sz="1200" baseline="0" dirty="0"/>
                        <a:t> из одного элемента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Строка</a:t>
                      </a:r>
                      <a:r>
                        <a:rPr lang="ru-RU" sz="1200" baseline="0" dirty="0"/>
                        <a:t> (</a:t>
                      </a:r>
                      <a:r>
                        <a:rPr lang="en-US" sz="1200" baseline="0" dirty="0" err="1"/>
                        <a:t>str</a:t>
                      </a:r>
                      <a:r>
                        <a:rPr lang="en-US" sz="1200" baseline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dirty="0"/>
                        <a:t>Специальный</a:t>
                      </a:r>
                      <a:r>
                        <a:rPr lang="ru-RU" sz="1200" baseline="0" dirty="0"/>
                        <a:t> вид кортежа, состоит из символов.</a:t>
                      </a:r>
                      <a:endParaRPr lang="en-US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Каждый символ также имеет тип «строка» (</a:t>
                      </a:r>
                      <a:r>
                        <a:rPr lang="en-US" sz="1200" baseline="0" dirty="0" err="1"/>
                        <a:t>str</a:t>
                      </a:r>
                      <a:r>
                        <a:rPr lang="en-US" sz="1200" baseline="0" dirty="0"/>
                        <a:t>)</a:t>
                      </a:r>
                      <a:endParaRPr lang="ru-RU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Одинарные или двойные кавычки — в </a:t>
                      </a:r>
                      <a:r>
                        <a:rPr lang="en-US" sz="1200" baseline="0" dirty="0"/>
                        <a:t>Python </a:t>
                      </a:r>
                      <a:r>
                        <a:rPr lang="ru-RU" sz="1200" baseline="0" dirty="0"/>
                        <a:t>значения не имеет (главное, чтобы были одинаковыми в начале и в конце строки)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s = "This is a string"</a:t>
                      </a:r>
                    </a:p>
                    <a:p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[5]</a:t>
                      </a:r>
                    </a:p>
                    <a:p>
                      <a:r>
                        <a:rPr lang="tr-T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'i'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type(s)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&lt;class '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'&gt;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type(s[5])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&lt;class '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Множество (</a:t>
                      </a:r>
                      <a:r>
                        <a:rPr lang="en-US" sz="1200" dirty="0"/>
                        <a:t>set)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dirty="0"/>
                        <a:t>Похожи</a:t>
                      </a:r>
                      <a:r>
                        <a:rPr lang="ru-RU" sz="1200" baseline="0" dirty="0"/>
                        <a:t> на списки, но неупорядоченные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Можно добавлять и удалять элементы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Нельзя обращаться по индексу, можно только узнать, есть ли такой элемент в множестве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Наиболее эффективны по использованию памяти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и по времени поиска элемента</a:t>
                      </a:r>
                      <a:r>
                        <a:rPr lang="en-US" sz="1200" baseline="0" dirty="0"/>
                        <a:t> — O(1)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{'a', 'b', 'c'}</a:t>
                      </a:r>
                      <a:endParaRPr lang="ru-RU" sz="1200" dirty="0"/>
                    </a:p>
                    <a:p>
                      <a:r>
                        <a:rPr lang="en-US" sz="1200" dirty="0"/>
                        <a:t>x = list(set(x))</a:t>
                      </a:r>
                      <a:r>
                        <a:rPr lang="en-US" sz="1200" baseline="0" dirty="0"/>
                        <a:t> — </a:t>
                      </a:r>
                      <a:r>
                        <a:rPr lang="ru-RU" sz="1200" baseline="0" dirty="0"/>
                        <a:t>убрать дубликаты из списка </a:t>
                      </a:r>
                      <a:r>
                        <a:rPr lang="en-US" sz="1200" baseline="0" dirty="0"/>
                        <a:t>x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1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Словарь — важный тип данных</a:t>
            </a:r>
            <a:endParaRPr lang="en-US" alt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071082"/>
              </p:ext>
            </p:extLst>
          </p:nvPr>
        </p:nvGraphicFramePr>
        <p:xfrm>
          <a:off x="457200" y="1196975"/>
          <a:ext cx="8229601" cy="5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/>
                        <a:t>Наименование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Характеристики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Синтаксис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ru-RU" sz="1400" b="1" dirty="0"/>
                        <a:t>Агрегатные</a:t>
                      </a:r>
                      <a:r>
                        <a:rPr lang="ru-RU" sz="1400" b="1" baseline="0" dirty="0"/>
                        <a:t> (составные)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Словарь</a:t>
                      </a:r>
                      <a:r>
                        <a:rPr lang="ru-RU" sz="1400" baseline="0" dirty="0"/>
                        <a:t> (</a:t>
                      </a:r>
                      <a:r>
                        <a:rPr lang="en-US" sz="1400" baseline="0" dirty="0" err="1"/>
                        <a:t>dict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dirty="0"/>
                        <a:t>Похож на список, но к</a:t>
                      </a:r>
                      <a:r>
                        <a:rPr lang="ru-RU" sz="1400" baseline="0" dirty="0"/>
                        <a:t> элементам обращаются не по числовому, а по произвольному индексу (в примере — по строковому имени)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baseline="0" dirty="0"/>
                        <a:t>Важнейший тип данных — с его помощью в </a:t>
                      </a:r>
                      <a:r>
                        <a:rPr lang="en-US" sz="1400" baseline="0" dirty="0"/>
                        <a:t>Python </a:t>
                      </a:r>
                      <a:r>
                        <a:rPr lang="ru-RU" sz="1400" baseline="0" dirty="0"/>
                        <a:t>принято представлять структуры произвольной сложности (в примере — словарь словарей для описания интерфейсов сервера или маршрутизатора)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400" baseline="0" dirty="0"/>
                        <a:t>Реализован через подсчёт хэш-функции от индекса</a:t>
                      </a:r>
                      <a:r>
                        <a:rPr lang="en-US" sz="1400" baseline="0" dirty="0"/>
                        <a:t> (</a:t>
                      </a:r>
                      <a:r>
                        <a:rPr lang="ru-RU" sz="1400" baseline="0" dirty="0"/>
                        <a:t>число, однозначно соответствующее множеству значений, «свёртка»), поэтому словари иногда называют «</a:t>
                      </a:r>
                      <a:r>
                        <a:rPr lang="ru-RU" sz="1400" baseline="0" dirty="0" err="1"/>
                        <a:t>хэшами</a:t>
                      </a:r>
                      <a:r>
                        <a:rPr lang="ru-RU" sz="1400" baseline="0" dirty="0"/>
                        <a:t>» (</a:t>
                      </a:r>
                      <a:r>
                        <a:rPr lang="en-US" sz="1400" baseline="0" dirty="0"/>
                        <a:t>hashes)</a:t>
                      </a:r>
                      <a:endParaRPr lang="ru-RU" sz="1400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400" baseline="0" dirty="0"/>
                        <a:t>Время извлечения элемента </a:t>
                      </a:r>
                      <a:r>
                        <a:rPr lang="ru-RU" sz="1400" baseline="0"/>
                        <a:t>по ключу </a:t>
                      </a:r>
                      <a:r>
                        <a:rPr lang="ru-RU" sz="1400" baseline="0" dirty="0"/>
                        <a:t>не зависит от размера словаря — </a:t>
                      </a:r>
                      <a:r>
                        <a:rPr lang="en-US" sz="1400" baseline="0" dirty="0"/>
                        <a:t>O(1)</a:t>
                      </a:r>
                      <a:endParaRPr lang="ru-RU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 = {'Ivan':25, 'Irina':28, 'Peter':34}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d['Ivan']</a:t>
                      </a:r>
                    </a:p>
                    <a:p>
                      <a:r>
                        <a:rPr lang="is-I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d1 = {'eth0':{'ip':'10.10.1.1',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'mask':'/24'}, 'eth1':{'ip':'10.10.15.2',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'mask':'/28'}}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d1['eth0']['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  <a:p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'10.10.1.1'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endParaRPr lang="is-I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3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Структура курса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435280" cy="5256213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Модуль 1 — пять дней.</a:t>
            </a:r>
          </a:p>
          <a:p>
            <a:pPr eaLnBrk="1" hangingPunct="1"/>
            <a:r>
              <a:rPr lang="ru-RU" altLang="en-US" sz="1600" dirty="0"/>
              <a:t>Модуль 2 — пять дней.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4 астрономических часа в день (примерно с 1</a:t>
            </a:r>
            <a:r>
              <a:rPr lang="en-US" altLang="en-US" sz="1600" dirty="0"/>
              <a:t>5</a:t>
            </a:r>
            <a:r>
              <a:rPr lang="ru-RU" altLang="en-US" sz="1600" dirty="0"/>
              <a:t>:00 до </a:t>
            </a:r>
            <a:r>
              <a:rPr lang="en-US" altLang="en-US" sz="1600" dirty="0"/>
              <a:t>19</a:t>
            </a:r>
            <a:r>
              <a:rPr lang="ru-RU" altLang="en-US" sz="1600" dirty="0"/>
              <a:t>:00)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Каждый день — семинар и лабораторная работа (или две), всего 10 семинаров и 10 лабораторных работ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Выходные между модулями 1 и 2 — выполнение домашнего задания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Нумерация разделов:</a:t>
            </a: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600" dirty="0"/>
              <a:t>1.1</a:t>
            </a:r>
            <a:r>
              <a:rPr lang="ru-RU" altLang="en-US" sz="1600" dirty="0"/>
              <a:t>–2.5</a:t>
            </a:r>
            <a:r>
              <a:rPr lang="en-US" altLang="en-US" sz="1600" dirty="0"/>
              <a:t> </a:t>
            </a:r>
            <a:r>
              <a:rPr lang="ru-RU" altLang="en-US" sz="1600" dirty="0"/>
              <a:t>— семинары (первое число </a:t>
            </a:r>
            <a:r>
              <a:rPr lang="en-US" altLang="en-US" sz="1600" dirty="0"/>
              <a:t>— </a:t>
            </a:r>
            <a:r>
              <a:rPr lang="ru-RU" altLang="en-US" sz="1600" dirty="0"/>
              <a:t>модуль, второе — семинар)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Л1.1–Л2.5 — лабораторные работы (первое число </a:t>
            </a:r>
            <a:r>
              <a:rPr lang="en-US" altLang="en-US" sz="1600" dirty="0"/>
              <a:t>— </a:t>
            </a:r>
            <a:r>
              <a:rPr lang="ru-RU" altLang="en-US" sz="1600" dirty="0"/>
              <a:t>модуль, второе — работа)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ДЗ1 — домашнее задание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Код лабораторных работ лежит здесь: </a:t>
            </a:r>
            <a:r>
              <a:rPr lang="en-US" altLang="en-US" sz="1600" dirty="0">
                <a:hlinkClick r:id="rId2"/>
              </a:rPr>
              <a:t>https://github.com/mk-99/p4ne</a:t>
            </a:r>
            <a:endParaRPr lang="ru-RU" altLang="en-US" sz="1600" dirty="0"/>
          </a:p>
          <a:p>
            <a:pPr eaLnBrk="1" hangingPunct="1"/>
            <a:r>
              <a:rPr lang="ru-RU" altLang="en-US" sz="1600" dirty="0"/>
              <a:t>Тем не менее, чтобы обучение было эффективным, не списывайте оттуда готовые решения </a:t>
            </a:r>
          </a:p>
        </p:txBody>
      </p:sp>
    </p:spTree>
    <p:extLst>
      <p:ext uri="{BB962C8B-B14F-4D97-AF65-F5344CB8AC3E}">
        <p14:creationId xmlns:p14="http://schemas.microsoft.com/office/powerpoint/2010/main" val="359812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Константы и переменные. Присваивание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12345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sz="1800" dirty="0">
                <a:ea typeface="Courier" charset="0"/>
                <a:cs typeface="Courier" charset="0"/>
              </a:rPr>
              <a:t>Данные</a:t>
            </a:r>
            <a:r>
              <a:rPr lang="en-US" sz="1800" dirty="0">
                <a:ea typeface="Courier" charset="0"/>
                <a:cs typeface="Courier" charset="0"/>
              </a:rPr>
              <a:t> </a:t>
            </a:r>
            <a:r>
              <a:rPr lang="ru-RU" sz="1800" dirty="0">
                <a:ea typeface="Courier" charset="0"/>
                <a:cs typeface="Courier" charset="0"/>
              </a:rPr>
              <a:t>в </a:t>
            </a:r>
            <a:r>
              <a:rPr lang="en-US" sz="1800" dirty="0">
                <a:ea typeface="Courier" charset="0"/>
                <a:cs typeface="Courier" charset="0"/>
              </a:rPr>
              <a:t>Python </a:t>
            </a:r>
            <a:r>
              <a:rPr lang="ru-RU" sz="1800" dirty="0">
                <a:ea typeface="Courier" charset="0"/>
                <a:cs typeface="Courier" charset="0"/>
              </a:rPr>
              <a:t>или уже есть при запуске интерпретатора, или создаются на основе существующих данных с помощью </a:t>
            </a:r>
            <a:r>
              <a:rPr lang="ru-RU" sz="1800" i="1" dirty="0">
                <a:ea typeface="Courier" charset="0"/>
                <a:cs typeface="Courier" charset="0"/>
              </a:rPr>
              <a:t>присваивания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ru-RU" sz="18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sz="1800" dirty="0">
                <a:ea typeface="Courier" charset="0"/>
                <a:cs typeface="Courier" charset="0"/>
              </a:rPr>
              <a:t>Оператор присваивания представляет собой знак равенства, слева от которого стоит имя области данных, которую надо создать, а справа — значение, которым эту область надо проинициализировать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ru-RU" sz="18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sz="1800" dirty="0">
                <a:ea typeface="Courier" charset="0"/>
                <a:cs typeface="Courier" charset="0"/>
              </a:rPr>
              <a:t>В </a:t>
            </a:r>
            <a:r>
              <a:rPr lang="en-US" sz="1800" dirty="0">
                <a:ea typeface="Courier" charset="0"/>
                <a:cs typeface="Courier" charset="0"/>
              </a:rPr>
              <a:t>Python </a:t>
            </a:r>
            <a:r>
              <a:rPr lang="ru-RU" sz="1800" dirty="0">
                <a:ea typeface="Courier" charset="0"/>
                <a:cs typeface="Courier" charset="0"/>
              </a:rPr>
              <a:t>не надо заранее резервировать память, описывать тип данных и т. п.</a:t>
            </a:r>
            <a:r>
              <a:rPr lang="en-US" sz="1800" dirty="0">
                <a:ea typeface="Courier" charset="0"/>
                <a:cs typeface="Courier" charset="0"/>
              </a:rPr>
              <a:t> — </a:t>
            </a:r>
            <a:r>
              <a:rPr lang="ru-RU" sz="1800" dirty="0">
                <a:ea typeface="Courier" charset="0"/>
                <a:cs typeface="Courier" charset="0"/>
              </a:rPr>
              <a:t>всё делается в момент присваивания. Следствие — в </a:t>
            </a:r>
            <a:r>
              <a:rPr lang="en-US" sz="1800" dirty="0">
                <a:ea typeface="Courier" charset="0"/>
                <a:cs typeface="Courier" charset="0"/>
              </a:rPr>
              <a:t>Python </a:t>
            </a:r>
            <a:r>
              <a:rPr lang="ru-RU" sz="1800" dirty="0">
                <a:ea typeface="Courier" charset="0"/>
                <a:cs typeface="Courier" charset="0"/>
              </a:rPr>
              <a:t>не бывает неинициализированных данных (в Паскале, Си — не так)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ru-RU" sz="18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sz="1800" dirty="0">
                <a:ea typeface="Courier" charset="0"/>
                <a:cs typeface="Courier" charset="0"/>
              </a:rPr>
              <a:t>Концепция </a:t>
            </a:r>
            <a:r>
              <a:rPr lang="en-US" sz="1800" dirty="0">
                <a:ea typeface="Courier" charset="0"/>
                <a:cs typeface="Courier" charset="0"/>
              </a:rPr>
              <a:t>RAII</a:t>
            </a:r>
            <a:r>
              <a:rPr lang="ru-RU" sz="1800" dirty="0">
                <a:ea typeface="Courier" charset="0"/>
                <a:cs typeface="Courier" charset="0"/>
              </a:rPr>
              <a:t> — </a:t>
            </a:r>
            <a:r>
              <a:rPr lang="en-US" sz="1800" dirty="0">
                <a:ea typeface="Courier" charset="0"/>
                <a:cs typeface="Courier" charset="0"/>
              </a:rPr>
              <a:t>Resource Acquisition Is Initialization</a:t>
            </a:r>
            <a:r>
              <a:rPr lang="ru-RU" sz="1800" dirty="0">
                <a:ea typeface="Courier" charset="0"/>
                <a:cs typeface="Courier" charset="0"/>
              </a:rPr>
              <a:t>, «получение ресурса есть инициализация»</a:t>
            </a:r>
          </a:p>
        </p:txBody>
      </p:sp>
    </p:spTree>
    <p:extLst>
      <p:ext uri="{BB962C8B-B14F-4D97-AF65-F5344CB8AC3E}">
        <p14:creationId xmlns:p14="http://schemas.microsoft.com/office/powerpoint/2010/main" val="3276405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Константы и переменные. Присваивание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12345"/>
          </a:xfrm>
        </p:spPr>
        <p:txBody>
          <a:bodyPr/>
          <a:lstStyle/>
          <a:p>
            <a:pPr eaLnBrk="1" hangingPunct="1"/>
            <a:r>
              <a:rPr lang="ru-RU" sz="2000" dirty="0">
                <a:ea typeface="Courier" charset="0"/>
                <a:cs typeface="Courier" charset="0"/>
              </a:rPr>
              <a:t>Данные</a:t>
            </a:r>
            <a:r>
              <a:rPr lang="en-US" sz="2000" dirty="0">
                <a:ea typeface="Courier" charset="0"/>
                <a:cs typeface="Courier" charset="0"/>
              </a:rPr>
              <a:t>:</a:t>
            </a:r>
            <a:endParaRPr lang="ru-RU" sz="20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Неизменяемые — константы (а также кортежи, строки)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Изменяемые — переменные (а также списки, словари)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564904"/>
            <a:ext cx="2664296" cy="30963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&gt;&gt;&gt; 5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&gt;&gt;&gt; 'This is a text'</a:t>
            </a:r>
          </a:p>
          <a:p>
            <a:r>
              <a:rPr lang="en-US" dirty="0"/>
              <a:t>'This is a text'</a:t>
            </a:r>
          </a:p>
          <a:p>
            <a:r>
              <a:rPr lang="en-US" dirty="0"/>
              <a:t>&gt;&gt;&gt; a=5</a:t>
            </a:r>
          </a:p>
          <a:p>
            <a:r>
              <a:rPr lang="is-IS" dirty="0"/>
              <a:t>…</a:t>
            </a:r>
            <a:endParaRPr lang="ru-RU" dirty="0"/>
          </a:p>
          <a:p>
            <a:r>
              <a:rPr lang="hr-HR" dirty="0"/>
              <a:t>&gt;&gt;&gt; a=a+1</a:t>
            </a:r>
          </a:p>
          <a:p>
            <a:r>
              <a:rPr lang="en-US" dirty="0"/>
              <a:t>&gt;&gt;&gt; a</a:t>
            </a:r>
          </a:p>
          <a:p>
            <a:r>
              <a:rPr lang="en-US" dirty="0"/>
              <a:t>6</a:t>
            </a:r>
          </a:p>
          <a:p>
            <a:r>
              <a:rPr lang="en-US" dirty="0"/>
              <a:t>&gt;&gt;&gt; </a:t>
            </a:r>
          </a:p>
        </p:txBody>
      </p:sp>
      <p:sp>
        <p:nvSpPr>
          <p:cNvPr id="5" name="Left Arrow 4"/>
          <p:cNvSpPr/>
          <p:nvPr/>
        </p:nvSpPr>
        <p:spPr bwMode="auto">
          <a:xfrm>
            <a:off x="1660437" y="2626384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3828" y="2564904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Числовая константа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>
            <a:off x="2219046" y="3193817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2437" y="3132337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Строковая константа</a:t>
            </a:r>
            <a:endParaRPr lang="en-US" sz="1800" baseline="0" dirty="0"/>
          </a:p>
        </p:txBody>
      </p:sp>
      <p:sp>
        <p:nvSpPr>
          <p:cNvPr id="9" name="Left Arrow 8"/>
          <p:cNvSpPr/>
          <p:nvPr/>
        </p:nvSpPr>
        <p:spPr bwMode="auto">
          <a:xfrm>
            <a:off x="1660437" y="3778564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3828" y="3717084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значения переменной</a:t>
            </a:r>
            <a:endParaRPr lang="en-US" sz="1800" baseline="0" dirty="0"/>
          </a:p>
        </p:txBody>
      </p:sp>
      <p:sp>
        <p:nvSpPr>
          <p:cNvPr id="11" name="Left Arrow 10"/>
          <p:cNvSpPr/>
          <p:nvPr/>
        </p:nvSpPr>
        <p:spPr bwMode="auto">
          <a:xfrm>
            <a:off x="1684993" y="4336633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384" y="4275153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Изменение значения переменной</a:t>
            </a:r>
            <a:endParaRPr lang="en-US" sz="18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146622" y="4821265"/>
            <a:ext cx="49537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Оператор присваивания (=) работает справа налево: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400" baseline="0" dirty="0"/>
              <a:t>взять значение в переменной </a:t>
            </a:r>
            <a:r>
              <a:rPr lang="en-US" sz="1400" baseline="0" dirty="0"/>
              <a:t>a</a:t>
            </a:r>
            <a:r>
              <a:rPr lang="ru-RU" sz="1400" baseline="0" dirty="0"/>
              <a:t> и прибавить 1 (выражение справа)</a:t>
            </a:r>
            <a:r>
              <a:rPr lang="en-US" sz="1400" baseline="0" dirty="0"/>
              <a:t>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400" baseline="0" dirty="0"/>
              <a:t>поместить результат снова в переменную </a:t>
            </a:r>
            <a:r>
              <a:rPr lang="en-US" sz="1400" baseline="0" dirty="0"/>
              <a:t>a (</a:t>
            </a:r>
            <a:r>
              <a:rPr lang="ru-RU" sz="1400" baseline="0" dirty="0"/>
              <a:t>выражение слева)</a:t>
            </a:r>
          </a:p>
          <a:p>
            <a:pPr marL="285750" indent="-285750" algn="l">
              <a:buFont typeface="Arial" charset="0"/>
              <a:buChar char="•"/>
            </a:pPr>
            <a:endParaRPr 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1549131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Имена переменных (и других объектов </a:t>
            </a:r>
            <a:r>
              <a:rPr lang="en-US" altLang="en-US" sz="2800" dirty="0"/>
              <a:t>Python)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12345"/>
          </a:xfrm>
        </p:spPr>
        <p:txBody>
          <a:bodyPr/>
          <a:lstStyle/>
          <a:p>
            <a:pPr eaLnBrk="1" hangingPunct="1"/>
            <a:endParaRPr lang="ru-RU" sz="20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Имена переменных представляют собой наборы букв английского алфавита, цифр и знака подчеркивания («_»)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sz="20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Маленькие и большие буквы различаются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sz="20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Должны начинаться с буквы или со знака подчеркивания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sz="20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Не должны совпадать с зарезервированными словами языка</a:t>
            </a:r>
            <a:endParaRPr lang="en-US" sz="2000" dirty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87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Имена переменных (и других объектов </a:t>
            </a:r>
            <a:r>
              <a:rPr lang="en-US" altLang="en-US" sz="2800" dirty="0"/>
              <a:t>Python)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12345"/>
          </a:xfrm>
        </p:spPr>
        <p:txBody>
          <a:bodyPr/>
          <a:lstStyle/>
          <a:p>
            <a:pPr eaLnBrk="1" hangingPunct="1"/>
            <a:endParaRPr lang="ru-RU" sz="20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Переменная с именем из одного знака подчеркивания — это обычная допустимая переменная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sz="20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В интерактивном режиме — результат вычисления последнего выражения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sz="20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В пакетном режиме — ее принято использовать для данных, которые не нужны для дальнейшего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86643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Соглашения об именовании и понятия о хорошем стиле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12345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sz="1600" dirty="0">
                <a:ea typeface="Courier" charset="0"/>
                <a:cs typeface="Courier" charset="0"/>
              </a:rPr>
              <a:t>Имена переменных должны быть понятными, крайне желательно использовать корректные английские слова. Не бойтесь длинных имен — среда разработки имеет </a:t>
            </a:r>
            <a:r>
              <a:rPr lang="ru-RU" sz="1600" dirty="0" err="1">
                <a:ea typeface="Courier" charset="0"/>
                <a:cs typeface="Courier" charset="0"/>
              </a:rPr>
              <a:t>автодополнение</a:t>
            </a:r>
            <a:r>
              <a:rPr lang="ru-RU" sz="1600" dirty="0">
                <a:ea typeface="Courier" charset="0"/>
                <a:cs typeface="Courier" charset="0"/>
              </a:rPr>
              <a:t>, поэтому много набирать на клавиатуре обычно не </a:t>
            </a:r>
            <a:r>
              <a:rPr lang="ru-RU" sz="1600" dirty="0" err="1">
                <a:ea typeface="Courier" charset="0"/>
                <a:cs typeface="Courier" charset="0"/>
              </a:rPr>
              <a:t>придходится</a:t>
            </a:r>
            <a:endParaRPr lang="ru-RU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endParaRPr lang="ru-RU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1600" dirty="0">
                <a:ea typeface="Courier" charset="0"/>
                <a:cs typeface="Courier" charset="0"/>
              </a:rPr>
              <a:t>Есть два стиля — </a:t>
            </a:r>
            <a:r>
              <a:rPr lang="en-US" sz="1600" dirty="0">
                <a:solidFill>
                  <a:srgbClr val="FF0000"/>
                </a:solidFill>
                <a:ea typeface="Courier" charset="0"/>
                <a:cs typeface="Courier" charset="0"/>
              </a:rPr>
              <a:t>CamelCase</a:t>
            </a:r>
            <a:r>
              <a:rPr lang="en-US" sz="1600" dirty="0">
                <a:ea typeface="Courier" charset="0"/>
                <a:cs typeface="Courier" charset="0"/>
              </a:rPr>
              <a:t> </a:t>
            </a:r>
            <a:r>
              <a:rPr lang="ru-RU" sz="1600" dirty="0">
                <a:ea typeface="Courier" charset="0"/>
                <a:cs typeface="Courier" charset="0"/>
              </a:rPr>
              <a:t>и </a:t>
            </a:r>
            <a:r>
              <a:rPr lang="en-US" sz="1600" dirty="0" err="1">
                <a:solidFill>
                  <a:srgbClr val="FF0000"/>
                </a:solidFill>
                <a:ea typeface="Courier" charset="0"/>
                <a:cs typeface="Courier" charset="0"/>
              </a:rPr>
              <a:t>snake_style</a:t>
            </a:r>
            <a:r>
              <a:rPr lang="en-US" sz="1600" dirty="0">
                <a:ea typeface="Courier" charset="0"/>
                <a:cs typeface="Courier" charset="0"/>
              </a:rPr>
              <a:t> (</a:t>
            </a:r>
            <a:r>
              <a:rPr lang="ru-RU" sz="1600" dirty="0">
                <a:ea typeface="Courier" charset="0"/>
                <a:cs typeface="Courier" charset="0"/>
              </a:rPr>
              <a:t>слова в именах переменных разделяются большими буквами, без подчеркиваний, или все слова пишутся с маленькой буквы, разделяются подчеркиваниями). Автору курса ближе второй стиль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1600" dirty="0">
                <a:ea typeface="Courier" charset="0"/>
                <a:cs typeface="Courier" charset="0"/>
              </a:rPr>
              <a:t>Переменные, обозначающие фиксированные объекты, именуют большими буквами</a:t>
            </a:r>
            <a:r>
              <a:rPr lang="en-US" sz="1600" dirty="0">
                <a:ea typeface="Courier" charset="0"/>
                <a:cs typeface="Courier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ea typeface="Courier" charset="0"/>
                <a:cs typeface="Courier" charset="0"/>
              </a:rPr>
              <a:t>PATH_NAME = "/</a:t>
            </a:r>
            <a:r>
              <a:rPr lang="en-US" sz="1600" dirty="0" err="1">
                <a:solidFill>
                  <a:srgbClr val="FF0000"/>
                </a:solidFill>
                <a:ea typeface="Courier" charset="0"/>
                <a:cs typeface="Courier" charset="0"/>
              </a:rPr>
              <a:t>usr</a:t>
            </a:r>
            <a:r>
              <a:rPr lang="en-US" sz="1600" dirty="0">
                <a:solidFill>
                  <a:srgbClr val="FF0000"/>
                </a:solidFill>
                <a:ea typeface="Courier" charset="0"/>
                <a:cs typeface="Courier" charset="0"/>
              </a:rPr>
              <a:t>/local/bin"</a:t>
            </a:r>
            <a:endParaRPr lang="ru-RU" sz="1600" dirty="0">
              <a:solidFill>
                <a:srgbClr val="FF0000"/>
              </a:solidFill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endParaRPr lang="ru-RU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1600" dirty="0">
                <a:ea typeface="Courier" charset="0"/>
                <a:cs typeface="Courier" charset="0"/>
              </a:rPr>
              <a:t>Имена классов называют с большой буквы (подробнее — в модуле 1.4)</a:t>
            </a:r>
            <a:r>
              <a:rPr lang="en-US" sz="1600" dirty="0">
                <a:ea typeface="Courier" charset="0"/>
                <a:cs typeface="Courier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ea typeface="Courier" charset="0"/>
                <a:cs typeface="Courier" charset="0"/>
              </a:rPr>
              <a:t>class </a:t>
            </a:r>
            <a:r>
              <a:rPr lang="en-US" sz="1600" dirty="0" err="1">
                <a:solidFill>
                  <a:srgbClr val="FF0000"/>
                </a:solidFill>
                <a:ea typeface="Courier" charset="0"/>
                <a:cs typeface="Courier" charset="0"/>
              </a:rPr>
              <a:t>Database_subscriber</a:t>
            </a:r>
            <a:endParaRPr lang="en-US" sz="1600" dirty="0">
              <a:solidFill>
                <a:srgbClr val="FF0000"/>
              </a:solidFill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endParaRPr lang="en-US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1600" dirty="0" err="1">
                <a:ea typeface="Courier" charset="0"/>
                <a:cs typeface="Courier" charset="0"/>
              </a:rPr>
              <a:t>Односимвольные</a:t>
            </a:r>
            <a:r>
              <a:rPr lang="ru-RU" sz="1600" dirty="0">
                <a:ea typeface="Courier" charset="0"/>
                <a:cs typeface="Courier" charset="0"/>
              </a:rPr>
              <a:t> переменные</a:t>
            </a:r>
            <a:r>
              <a:rPr lang="en-US" sz="1600" dirty="0">
                <a:ea typeface="Courier" charset="0"/>
                <a:cs typeface="Courier" charset="0"/>
              </a:rPr>
              <a:t>, </a:t>
            </a:r>
            <a:r>
              <a:rPr lang="ru-RU" sz="1600" dirty="0">
                <a:ea typeface="Courier" charset="0"/>
                <a:cs typeface="Courier" charset="0"/>
              </a:rPr>
              <a:t>такие как </a:t>
            </a:r>
            <a:r>
              <a:rPr lang="en-US" sz="1600" dirty="0" err="1">
                <a:solidFill>
                  <a:srgbClr val="FF0000"/>
                </a:solidFill>
                <a:ea typeface="Courier" charset="0"/>
                <a:cs typeface="Courier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a typeface="Courier" charset="0"/>
                <a:cs typeface="Courier" charset="0"/>
              </a:rPr>
              <a:t>, j, k, m, n</a:t>
            </a:r>
            <a:r>
              <a:rPr lang="en-US" sz="1600" dirty="0">
                <a:ea typeface="Courier" charset="0"/>
                <a:cs typeface="Courier" charset="0"/>
              </a:rPr>
              <a:t> — </a:t>
            </a:r>
            <a:r>
              <a:rPr lang="ru-RU" sz="1600" dirty="0">
                <a:ea typeface="Courier" charset="0"/>
                <a:cs typeface="Courier" charset="0"/>
              </a:rPr>
              <a:t>допустимы в качестве счетчиков циклов, индексов списков и т. п. (по аналогии с линейной алгеброй — «Дельта </a:t>
            </a:r>
            <a:r>
              <a:rPr lang="en-US" sz="1600" dirty="0" err="1">
                <a:ea typeface="Courier" charset="0"/>
                <a:cs typeface="Courier" charset="0"/>
              </a:rPr>
              <a:t>i</a:t>
            </a:r>
            <a:r>
              <a:rPr lang="en-US" sz="1600" dirty="0">
                <a:ea typeface="Courier" charset="0"/>
                <a:cs typeface="Courier" charset="0"/>
              </a:rPr>
              <a:t>-</a:t>
            </a:r>
            <a:r>
              <a:rPr lang="ru-RU" sz="1600" dirty="0">
                <a:ea typeface="Courier" charset="0"/>
                <a:cs typeface="Courier" charset="0"/>
              </a:rPr>
              <a:t>тая </a:t>
            </a:r>
            <a:r>
              <a:rPr lang="en-US" sz="1600" dirty="0">
                <a:ea typeface="Courier" charset="0"/>
                <a:cs typeface="Courier" charset="0"/>
              </a:rPr>
              <a:t>j-</a:t>
            </a:r>
            <a:r>
              <a:rPr lang="ru-RU" sz="1600" dirty="0">
                <a:ea typeface="Courier" charset="0"/>
                <a:cs typeface="Courier" charset="0"/>
              </a:rPr>
              <a:t>тая»)</a:t>
            </a:r>
          </a:p>
        </p:txBody>
      </p:sp>
    </p:spTree>
    <p:extLst>
      <p:ext uri="{BB962C8B-B14F-4D97-AF65-F5344CB8AC3E}">
        <p14:creationId xmlns:p14="http://schemas.microsoft.com/office/powerpoint/2010/main" val="1281984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Практикум. Типы данных и переменные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520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Ссылки</a:t>
            </a:r>
            <a:endParaRPr lang="en-US" altLang="en-US" sz="2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36446" y="1052736"/>
            <a:ext cx="2664296" cy="277604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s = 'This is a text'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/>
              <a:t>'This is a text'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sys.getsizeof</a:t>
            </a:r>
            <a:r>
              <a:rPr lang="en-US" sz="1400" baseline="0" dirty="0"/>
              <a:t>(s)</a:t>
            </a:r>
          </a:p>
          <a:p>
            <a:r>
              <a:rPr lang="en-US" sz="1400" baseline="0" dirty="0"/>
              <a:t>63</a:t>
            </a:r>
          </a:p>
          <a:p>
            <a:r>
              <a:rPr lang="en-US" sz="1400" baseline="0" dirty="0"/>
              <a:t>&gt;&gt;&gt; s = 'This is another text'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/>
              <a:t>'This is another text'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sys.getsizeof</a:t>
            </a:r>
            <a:r>
              <a:rPr lang="en-US" sz="1400" baseline="0" dirty="0"/>
              <a:t>(s)</a:t>
            </a:r>
          </a:p>
          <a:p>
            <a:r>
              <a:rPr lang="en-US" sz="1400" baseline="0" dirty="0"/>
              <a:t>69</a:t>
            </a:r>
          </a:p>
        </p:txBody>
      </p:sp>
      <p:sp>
        <p:nvSpPr>
          <p:cNvPr id="5" name="Left Arrow 4"/>
          <p:cNvSpPr/>
          <p:nvPr/>
        </p:nvSpPr>
        <p:spPr bwMode="auto">
          <a:xfrm>
            <a:off x="2555776" y="98072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167" y="1052736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переменной </a:t>
            </a:r>
            <a:r>
              <a:rPr lang="en-US" sz="1800" baseline="0" dirty="0"/>
              <a:t>s </a:t>
            </a:r>
            <a:r>
              <a:rPr lang="ru-RU" sz="1800" baseline="0" dirty="0"/>
              <a:t>значения в виде строки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>
            <a:off x="2555776" y="226808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9167" y="2206605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той же переменной другого значения</a:t>
            </a:r>
            <a:endParaRPr lang="en-US" sz="1800" baseline="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828782"/>
            <a:ext cx="89913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Что делает </a:t>
            </a:r>
            <a:r>
              <a:rPr lang="en-US" sz="1600" baseline="0" dirty="0"/>
              <a:t>Python: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600" baseline="0" dirty="0"/>
              <a:t>Выделяет память, достаточную чтобы сохранить строку </a:t>
            </a:r>
            <a:r>
              <a:rPr lang="en-US" sz="1600" baseline="0" dirty="0"/>
              <a:t>’This is a text’ (</a:t>
            </a:r>
            <a:r>
              <a:rPr lang="ru-RU" sz="1600" baseline="0" dirty="0"/>
              <a:t>область </a:t>
            </a:r>
            <a:r>
              <a:rPr lang="en-US" sz="1600" baseline="0" dirty="0"/>
              <a:t>A)</a:t>
            </a:r>
            <a:endParaRPr lang="ru-RU" sz="1600" baseline="0" dirty="0"/>
          </a:p>
          <a:p>
            <a:pPr marL="342900" indent="-342900" algn="l">
              <a:buFont typeface="+mj-lt"/>
              <a:buAutoNum type="arabicPeriod"/>
            </a:pPr>
            <a:r>
              <a:rPr lang="ru-RU" sz="1600" baseline="0" dirty="0"/>
              <a:t>Заполняет область </a:t>
            </a:r>
            <a:r>
              <a:rPr lang="en-US" sz="1600" baseline="0" dirty="0"/>
              <a:t>A </a:t>
            </a:r>
            <a:r>
              <a:rPr lang="ru-RU" sz="1600" baseline="0" dirty="0"/>
              <a:t>кодами символов </a:t>
            </a:r>
            <a:r>
              <a:rPr lang="en-US" sz="1600" baseline="0" dirty="0"/>
              <a:t>‘This is a text’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600" baseline="0" dirty="0"/>
              <a:t>Выделяет память, достаточную чтобы сохранить </a:t>
            </a:r>
            <a:r>
              <a:rPr lang="ru-RU" sz="1600" b="1" baseline="0" dirty="0">
                <a:solidFill>
                  <a:srgbClr val="FF0000"/>
                </a:solidFill>
              </a:rPr>
              <a:t>ссылку</a:t>
            </a:r>
            <a:r>
              <a:rPr lang="ru-RU" sz="1600" baseline="0" dirty="0"/>
              <a:t> на область А (ссылка — это машинный адрес + некоторая дополнительная информация), и сохраняет в этой области ссылку.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600" baseline="0" dirty="0"/>
              <a:t>Обозначает место, где хранится ссылка на область </a:t>
            </a:r>
            <a:r>
              <a:rPr lang="en-US" sz="1600" baseline="0" dirty="0"/>
              <a:t>A</a:t>
            </a:r>
            <a:r>
              <a:rPr lang="ru-RU" sz="1600" baseline="0" dirty="0"/>
              <a:t>, переменной </a:t>
            </a:r>
            <a:r>
              <a:rPr lang="en-US" sz="1600" b="1" baseline="0" dirty="0">
                <a:solidFill>
                  <a:srgbClr val="FF0000"/>
                </a:solidFill>
              </a:rPr>
              <a:t>s</a:t>
            </a:r>
            <a:r>
              <a:rPr lang="en-US" sz="1600" baseline="0" dirty="0"/>
              <a:t>. </a:t>
            </a:r>
            <a:r>
              <a:rPr lang="ru-RU" sz="1600" baseline="0" dirty="0"/>
              <a:t>Теперь к этому месту можно обращаться из любого места в программе</a:t>
            </a:r>
            <a:r>
              <a:rPr lang="en-US" sz="1600" baseline="0" dirty="0"/>
              <a:t>.</a:t>
            </a:r>
            <a:endParaRPr lang="ru-RU" sz="1600" baseline="0" dirty="0"/>
          </a:p>
          <a:p>
            <a:pPr marL="342900" indent="-342900" algn="l">
              <a:buFont typeface="+mj-lt"/>
              <a:buAutoNum type="arabicPeriod"/>
            </a:pPr>
            <a:endParaRPr lang="ru-RU" sz="1600" baseline="0" dirty="0"/>
          </a:p>
          <a:p>
            <a:pPr algn="l"/>
            <a:r>
              <a:rPr lang="ru-RU" sz="1600" baseline="0" dirty="0"/>
              <a:t>*Функция </a:t>
            </a:r>
            <a:r>
              <a:rPr lang="en-US" sz="1600" baseline="0" dirty="0" err="1"/>
              <a:t>sys.getsizeof</a:t>
            </a:r>
            <a:r>
              <a:rPr lang="en-US" sz="1600" baseline="0" dirty="0"/>
              <a:t>() </a:t>
            </a:r>
            <a:r>
              <a:rPr lang="ru-RU" sz="1600" baseline="0" dirty="0"/>
              <a:t>позволяет определить фактический размер памяти (в байтах), используемой для хранения самой переменной </a:t>
            </a:r>
            <a:r>
              <a:rPr lang="en-US" sz="1600" baseline="0" dirty="0"/>
              <a:t>s </a:t>
            </a:r>
            <a:r>
              <a:rPr lang="ru-RU" sz="1600" baseline="0" dirty="0"/>
              <a:t>и её значения.</a:t>
            </a:r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490156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Ссылки</a:t>
            </a:r>
            <a:endParaRPr lang="en-US" altLang="en-US" sz="2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36446" y="1052736"/>
            <a:ext cx="2664296" cy="302433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s = 'This is a text'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/>
              <a:t>'This is a text'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sys.getsizeof</a:t>
            </a:r>
            <a:r>
              <a:rPr lang="en-US" sz="1400" baseline="0" dirty="0"/>
              <a:t>(s)</a:t>
            </a:r>
          </a:p>
          <a:p>
            <a:r>
              <a:rPr lang="en-US" sz="1400" baseline="0" dirty="0"/>
              <a:t>63</a:t>
            </a:r>
          </a:p>
          <a:p>
            <a:r>
              <a:rPr lang="en-US" sz="1400" baseline="0" dirty="0"/>
              <a:t>&gt;&gt;&gt; s = 'This is another text'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/>
              <a:t>'This is another text'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sys.getsizeof</a:t>
            </a:r>
            <a:r>
              <a:rPr lang="en-US" sz="1400" baseline="0" dirty="0"/>
              <a:t>(s)</a:t>
            </a:r>
          </a:p>
          <a:p>
            <a:r>
              <a:rPr lang="en-US" sz="1400" baseline="0" dirty="0"/>
              <a:t>69</a:t>
            </a:r>
          </a:p>
        </p:txBody>
      </p:sp>
      <p:sp>
        <p:nvSpPr>
          <p:cNvPr id="5" name="Left Arrow 4"/>
          <p:cNvSpPr/>
          <p:nvPr/>
        </p:nvSpPr>
        <p:spPr bwMode="auto">
          <a:xfrm>
            <a:off x="2555776" y="98072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167" y="1052736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переменной </a:t>
            </a:r>
            <a:r>
              <a:rPr lang="en-US" sz="1800" baseline="0" dirty="0"/>
              <a:t>s </a:t>
            </a:r>
            <a:r>
              <a:rPr lang="ru-RU" sz="1800" baseline="0" dirty="0"/>
              <a:t>значения в виде строки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>
            <a:off x="2555776" y="226808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9167" y="2206605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той же переменной другого значения</a:t>
            </a:r>
            <a:endParaRPr lang="en-US" sz="1800" baseline="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4149080"/>
            <a:ext cx="8991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 startAt="5"/>
            </a:pPr>
            <a:r>
              <a:rPr lang="ru-RU" sz="1600" baseline="0" dirty="0"/>
              <a:t>Выделяет память, достаточную чтобы сохранить строку </a:t>
            </a:r>
            <a:r>
              <a:rPr lang="en-US" sz="1600" baseline="0" dirty="0"/>
              <a:t>’This is another text’ (</a:t>
            </a:r>
            <a:r>
              <a:rPr lang="ru-RU" sz="1600" baseline="0" dirty="0"/>
              <a:t>область </a:t>
            </a:r>
            <a:r>
              <a:rPr lang="en-US" sz="1600" baseline="0" dirty="0"/>
              <a:t>B)</a:t>
            </a:r>
          </a:p>
          <a:p>
            <a:pPr marL="342900" indent="-342900" algn="l">
              <a:buFont typeface="+mj-lt"/>
              <a:buAutoNum type="arabicPeriod" startAt="5"/>
            </a:pPr>
            <a:r>
              <a:rPr lang="ru-RU" sz="1600" baseline="0" dirty="0"/>
              <a:t>Меняет содержимое области памяти, обозначенной как </a:t>
            </a:r>
            <a:r>
              <a:rPr lang="en-US" sz="1600" b="1" baseline="0" dirty="0">
                <a:solidFill>
                  <a:srgbClr val="FF0000"/>
                </a:solidFill>
              </a:rPr>
              <a:t>s</a:t>
            </a:r>
            <a:r>
              <a:rPr lang="ru-RU" sz="1600" b="1" baseline="0" dirty="0">
                <a:solidFill>
                  <a:srgbClr val="FF0000"/>
                </a:solidFill>
              </a:rPr>
              <a:t>,</a:t>
            </a:r>
            <a:r>
              <a:rPr lang="en-US" sz="1600" baseline="0" dirty="0">
                <a:solidFill>
                  <a:srgbClr val="FF0000"/>
                </a:solidFill>
              </a:rPr>
              <a:t> </a:t>
            </a:r>
            <a:r>
              <a:rPr lang="ru-RU" sz="1600" baseline="0" dirty="0"/>
              <a:t>таким образом, чтобы там находилась </a:t>
            </a:r>
            <a:r>
              <a:rPr lang="ru-RU" sz="1600" b="1" baseline="0" dirty="0">
                <a:solidFill>
                  <a:srgbClr val="FF0000"/>
                </a:solidFill>
              </a:rPr>
              <a:t>ссылка</a:t>
            </a:r>
            <a:r>
              <a:rPr lang="ru-RU" sz="1600" baseline="0" dirty="0">
                <a:solidFill>
                  <a:srgbClr val="FF0000"/>
                </a:solidFill>
              </a:rPr>
              <a:t> </a:t>
            </a:r>
            <a:r>
              <a:rPr lang="ru-RU" sz="1600" baseline="0" dirty="0"/>
              <a:t>на область </a:t>
            </a:r>
            <a:r>
              <a:rPr lang="en-US" sz="1600" baseline="0" dirty="0"/>
              <a:t>B</a:t>
            </a:r>
            <a:endParaRPr lang="ru-RU" sz="1600" baseline="0" dirty="0"/>
          </a:p>
        </p:txBody>
      </p:sp>
      <p:sp>
        <p:nvSpPr>
          <p:cNvPr id="15" name="TextBox 14"/>
          <p:cNvSpPr txBox="1"/>
          <p:nvPr/>
        </p:nvSpPr>
        <p:spPr>
          <a:xfrm>
            <a:off x="3919167" y="3054559"/>
            <a:ext cx="439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>
                <a:solidFill>
                  <a:srgbClr val="FF0000"/>
                </a:solidFill>
              </a:rPr>
              <a:t>В </a:t>
            </a:r>
            <a:r>
              <a:rPr lang="en-US" sz="1800" baseline="0" dirty="0">
                <a:solidFill>
                  <a:srgbClr val="FF0000"/>
                </a:solidFill>
              </a:rPr>
              <a:t>Python </a:t>
            </a:r>
            <a:r>
              <a:rPr lang="ru-RU" sz="1800" baseline="0" dirty="0">
                <a:solidFill>
                  <a:srgbClr val="FF0000"/>
                </a:solidFill>
              </a:rPr>
              <a:t>все переменные реализованы как ссылки</a:t>
            </a:r>
            <a:endParaRPr lang="en-US" sz="1800" baseline="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64" y="5195421"/>
            <a:ext cx="88041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Теперь к строке </a:t>
            </a:r>
            <a:r>
              <a:rPr lang="en-US" sz="1400" baseline="0" dirty="0"/>
              <a:t>’This is a text’, </a:t>
            </a:r>
            <a:r>
              <a:rPr lang="ru-RU" sz="1400" baseline="0" dirty="0"/>
              <a:t>лежащей в области </a:t>
            </a:r>
            <a:r>
              <a:rPr lang="en-US" sz="1400" baseline="0" dirty="0"/>
              <a:t>A, </a:t>
            </a:r>
            <a:r>
              <a:rPr lang="ru-RU" sz="1400" baseline="0" dirty="0"/>
              <a:t>из программы обратиться невозможно, но память она занимает</a:t>
            </a:r>
          </a:p>
          <a:p>
            <a:pPr algn="l"/>
            <a:endParaRPr lang="ru-RU" sz="1400" baseline="0" dirty="0"/>
          </a:p>
          <a:p>
            <a:pPr algn="l"/>
            <a:r>
              <a:rPr lang="ru-RU" sz="1400" baseline="0" dirty="0"/>
              <a:t>Если подобных объектов накапливается много, происходит «утечка памяти» — пока программа работает, потребляемая ей память неконтролируемо растёт</a:t>
            </a:r>
          </a:p>
        </p:txBody>
      </p:sp>
    </p:spTree>
    <p:extLst>
      <p:ext uri="{BB962C8B-B14F-4D97-AF65-F5344CB8AC3E}">
        <p14:creationId xmlns:p14="http://schemas.microsoft.com/office/powerpoint/2010/main" val="49573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Утечки памяти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79388" y="1196752"/>
            <a:ext cx="53820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В </a:t>
            </a:r>
            <a:r>
              <a:rPr lang="en-US" sz="1600" baseline="0" dirty="0"/>
              <a:t>Python </a:t>
            </a:r>
            <a:r>
              <a:rPr lang="ru-RU" sz="1600" baseline="0" dirty="0"/>
              <a:t>есть автоматический механизм отслеживания подобных ситуаций:</a:t>
            </a:r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Всякий раз, когда выделяется область памяти, заводится специальная внутренняя переменная, своя для каждой области памяти — </a:t>
            </a:r>
            <a:r>
              <a:rPr lang="ru-RU" sz="1600" b="1" baseline="0" dirty="0">
                <a:solidFill>
                  <a:srgbClr val="FF0000"/>
                </a:solidFill>
              </a:rPr>
              <a:t>счётчик ссылок</a:t>
            </a:r>
            <a:r>
              <a:rPr lang="en-US" sz="1600" b="1" baseline="0" dirty="0">
                <a:solidFill>
                  <a:srgbClr val="FF0000"/>
                </a:solidFill>
              </a:rPr>
              <a:t> </a:t>
            </a:r>
            <a:r>
              <a:rPr lang="en-US" sz="1600" baseline="0" dirty="0"/>
              <a:t>(</a:t>
            </a:r>
            <a:r>
              <a:rPr lang="ru-RU" sz="1600" baseline="0" dirty="0"/>
              <a:t>можно посмотреть с помощью функции </a:t>
            </a:r>
            <a:r>
              <a:rPr lang="en-US" sz="1600" baseline="0" dirty="0" err="1"/>
              <a:t>sys.getrefcount</a:t>
            </a:r>
            <a:r>
              <a:rPr lang="en-US" sz="1600" baseline="0" dirty="0"/>
              <a:t>);</a:t>
            </a:r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Когда на область памяти заводится ссылка (в примере — при операции </a:t>
            </a:r>
            <a:r>
              <a:rPr lang="en-US" sz="1600" baseline="0" dirty="0"/>
              <a:t>’i=…‘)</a:t>
            </a:r>
            <a:r>
              <a:rPr lang="ru-RU" sz="1600" baseline="0" dirty="0"/>
              <a:t>, счётчик ссылок увеличивается на 1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Когда ссылка начинает вести в другое место (в примере — при операции </a:t>
            </a:r>
            <a:r>
              <a:rPr lang="en-US" sz="1600" baseline="0" dirty="0"/>
              <a:t>’del …‘</a:t>
            </a:r>
            <a:r>
              <a:rPr lang="ru-RU" sz="1600" baseline="0" dirty="0"/>
              <a:t>), счётчик ссылок уменьшается на 1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Если счётчик ссылок равен нулю, это значит, что на область памяти никто не ссылается, и её можно освободить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940152" y="1196752"/>
            <a:ext cx="2664296" cy="302433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&gt;&gt;&gt; I = 12382</a:t>
            </a:r>
          </a:p>
          <a:p>
            <a:r>
              <a:rPr lang="en-US" sz="1800" dirty="0"/>
              <a:t>&gt;&gt;&gt; </a:t>
            </a:r>
            <a:r>
              <a:rPr lang="en-US" sz="1800" dirty="0" err="1"/>
              <a:t>sys.getrefcount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2</a:t>
            </a:r>
          </a:p>
          <a:p>
            <a:r>
              <a:rPr lang="en-US" sz="1800" dirty="0"/>
              <a:t>&gt;&gt;&gt; j = </a:t>
            </a:r>
            <a:r>
              <a:rPr lang="en-US" sz="1800" dirty="0" err="1"/>
              <a:t>i</a:t>
            </a:r>
            <a:endParaRPr lang="en-US" sz="1800" dirty="0"/>
          </a:p>
          <a:p>
            <a:r>
              <a:rPr lang="en-US" sz="1800" dirty="0"/>
              <a:t>&gt;&gt;&gt; </a:t>
            </a:r>
            <a:r>
              <a:rPr lang="en-US" sz="1800" dirty="0" err="1"/>
              <a:t>sys.getrefcount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3</a:t>
            </a:r>
          </a:p>
          <a:p>
            <a:r>
              <a:rPr lang="en-US" sz="1800" dirty="0"/>
              <a:t>&gt;&gt;&gt; k = </a:t>
            </a:r>
            <a:r>
              <a:rPr lang="en-US" sz="1800" dirty="0" err="1"/>
              <a:t>i</a:t>
            </a:r>
            <a:endParaRPr lang="en-US" sz="1800" dirty="0"/>
          </a:p>
          <a:p>
            <a:r>
              <a:rPr lang="en-US" sz="1800" dirty="0"/>
              <a:t>&gt;&gt;&gt; </a:t>
            </a:r>
            <a:r>
              <a:rPr lang="en-US" sz="1800" dirty="0" err="1"/>
              <a:t>sys.getrefcount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4</a:t>
            </a:r>
          </a:p>
          <a:p>
            <a:r>
              <a:rPr lang="en-US" sz="1800" dirty="0"/>
              <a:t>&gt;&gt;&gt; del k</a:t>
            </a:r>
          </a:p>
          <a:p>
            <a:r>
              <a:rPr lang="en-US" sz="1800" dirty="0"/>
              <a:t>&gt;&gt;&gt; del j</a:t>
            </a:r>
          </a:p>
          <a:p>
            <a:r>
              <a:rPr lang="en-US" sz="1800" dirty="0"/>
              <a:t>&gt;&gt;&gt; </a:t>
            </a:r>
            <a:r>
              <a:rPr lang="en-US" sz="1800" dirty="0" err="1"/>
              <a:t>sys.getrefcount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94046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Сборщик мусора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83529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600" baseline="0" dirty="0"/>
              <a:t>В </a:t>
            </a:r>
            <a:r>
              <a:rPr lang="en-US" altLang="en-US" sz="1600" baseline="0" dirty="0"/>
              <a:t>Python </a:t>
            </a:r>
            <a:r>
              <a:rPr lang="ru-RU" altLang="en-US" sz="1600" baseline="0" dirty="0"/>
              <a:t>предусмотрен автоматически выполняемый процесс </a:t>
            </a:r>
            <a:r>
              <a:rPr lang="en-US" altLang="en-US" sz="1600" baseline="0" dirty="0"/>
              <a:t>— </a:t>
            </a:r>
            <a:r>
              <a:rPr lang="ru-RU" altLang="en-US" sz="1600" b="1" baseline="0" dirty="0">
                <a:solidFill>
                  <a:srgbClr val="FF0000"/>
                </a:solidFill>
              </a:rPr>
              <a:t>сборщик мусора</a:t>
            </a:r>
            <a:r>
              <a:rPr lang="en-US" altLang="en-US" sz="1600" b="1" baseline="0" dirty="0">
                <a:solidFill>
                  <a:srgbClr val="FF0000"/>
                </a:solidFill>
              </a:rPr>
              <a:t> </a:t>
            </a:r>
            <a:r>
              <a:rPr lang="en-US" altLang="en-US" sz="1600" baseline="0" dirty="0"/>
              <a:t>(</a:t>
            </a:r>
            <a:r>
              <a:rPr lang="ru-RU" altLang="en-US" sz="1600" baseline="0" dirty="0"/>
              <a:t>англ. </a:t>
            </a:r>
            <a:r>
              <a:rPr lang="en-US" altLang="en-US" sz="1600" baseline="0" dirty="0"/>
              <a:t>garbage collector, GC</a:t>
            </a:r>
            <a:r>
              <a:rPr lang="ru-RU" altLang="en-US" sz="1600" baseline="0" dirty="0"/>
              <a:t>), который:</a:t>
            </a:r>
          </a:p>
          <a:p>
            <a:pPr algn="l" eaLnBrk="1" hangingPunct="1"/>
            <a:endParaRPr lang="ru-RU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периодически проходит по всем счётчикам ссылок;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очищает области памяти, для которых счётчики ссылок равны нулю, и помечает эти области как возможные для повторного использования.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algn="l" eaLnBrk="1" hangingPunct="1"/>
            <a:r>
              <a:rPr lang="ru-RU" altLang="en-US" sz="1600" baseline="0" dirty="0"/>
              <a:t>Автоматические сборщики мусора предусмотрены далеко не во всех языках. В </a:t>
            </a:r>
            <a:r>
              <a:rPr lang="en-US" altLang="en-US" sz="1600" baseline="0" dirty="0"/>
              <a:t>Java </a:t>
            </a:r>
            <a:r>
              <a:rPr lang="ru-RU" altLang="en-US" sz="1600" baseline="0" dirty="0"/>
              <a:t>и </a:t>
            </a:r>
            <a:r>
              <a:rPr lang="en-US" altLang="en-US" sz="1600" baseline="0" dirty="0"/>
              <a:t>Python — </a:t>
            </a:r>
            <a:r>
              <a:rPr lang="ru-RU" altLang="en-US" sz="1600" baseline="0" dirty="0"/>
              <a:t>есть, в </a:t>
            </a:r>
            <a:r>
              <a:rPr lang="en-US" altLang="en-US" sz="1600" baseline="0" dirty="0"/>
              <a:t>C/C++ — </a:t>
            </a:r>
            <a:r>
              <a:rPr lang="ru-RU" altLang="en-US" sz="1600" baseline="0" dirty="0"/>
              <a:t>нет, и программисту приходится самому заботиться об отсутствии утечек памяти</a:t>
            </a:r>
            <a:r>
              <a:rPr lang="en-US" altLang="en-US" sz="1600" baseline="0" dirty="0"/>
              <a:t>.</a:t>
            </a:r>
            <a:endParaRPr lang="ru-RU" altLang="en-US" sz="1600" baseline="0" dirty="0"/>
          </a:p>
          <a:p>
            <a:pPr algn="l" eaLnBrk="1" hangingPunct="1"/>
            <a:endParaRPr lang="ru-RU" altLang="en-US" sz="1600" baseline="0" dirty="0"/>
          </a:p>
          <a:p>
            <a:pPr algn="l" eaLnBrk="1" hangingPunct="1"/>
            <a:r>
              <a:rPr lang="ru-RU" altLang="en-US" sz="1600" baseline="0" dirty="0"/>
              <a:t>Это одна из существенных причин, по которой считается, что на </a:t>
            </a:r>
            <a:r>
              <a:rPr lang="en-US" altLang="en-US" sz="1600" baseline="0" dirty="0"/>
              <a:t>Python </a:t>
            </a:r>
            <a:r>
              <a:rPr lang="ru-RU" altLang="en-US" sz="1600" baseline="0" dirty="0"/>
              <a:t>писать проще, чем на </a:t>
            </a:r>
            <a:r>
              <a:rPr lang="en-US" altLang="en-US" sz="1600" baseline="0" dirty="0"/>
              <a:t>C/C++</a:t>
            </a:r>
            <a:r>
              <a:rPr lang="ru-RU" altLang="en-US" sz="1600" baseline="0" dirty="0"/>
              <a:t>.</a:t>
            </a:r>
          </a:p>
          <a:p>
            <a:pPr algn="l" eaLnBrk="1" hangingPunct="1"/>
            <a:endParaRPr lang="ru-RU" altLang="en-US" sz="1600" baseline="0" dirty="0"/>
          </a:p>
          <a:p>
            <a:pPr algn="l" eaLnBrk="1" hangingPunct="1"/>
            <a:r>
              <a:rPr lang="ru-RU" altLang="en-US" sz="1600" baseline="0" dirty="0"/>
              <a:t>Иногда говорят, что </a:t>
            </a:r>
            <a:r>
              <a:rPr lang="en-US" altLang="en-US" sz="1600" baseline="0" dirty="0"/>
              <a:t>Python — </a:t>
            </a:r>
            <a:r>
              <a:rPr lang="ru-RU" altLang="en-US" sz="1600" baseline="0" dirty="0"/>
              <a:t>язык </a:t>
            </a:r>
            <a:r>
              <a:rPr lang="ru-RU" altLang="en-US" sz="1600" b="1" baseline="0" dirty="0">
                <a:solidFill>
                  <a:srgbClr val="FF0000"/>
                </a:solidFill>
              </a:rPr>
              <a:t>«более высокого уровня»</a:t>
            </a:r>
            <a:r>
              <a:rPr lang="ru-RU" altLang="en-US" sz="1600" baseline="0" dirty="0"/>
              <a:t> (чем </a:t>
            </a:r>
            <a:r>
              <a:rPr lang="en-US" altLang="en-US" sz="1600" baseline="0" dirty="0"/>
              <a:t>C/C++), </a:t>
            </a:r>
            <a:r>
              <a:rPr lang="ru-RU" altLang="en-US" sz="1600" baseline="0" dirty="0"/>
              <a:t>т. е. программист должен меньше заботиться о деталях взаимодействия с компьютером, и может больше времени и сил посвятить непосредственно прикладной задаче.</a:t>
            </a:r>
            <a:endParaRPr lang="en-US" altLang="en-US" sz="1600" baseline="0" dirty="0"/>
          </a:p>
          <a:p>
            <a:pPr algn="l" eaLnBrk="1" hangingPunct="1"/>
            <a:endParaRPr lang="en-US" altLang="en-US" sz="1600" baseline="0" dirty="0"/>
          </a:p>
          <a:p>
            <a:pPr algn="l" eaLnBrk="1" hangingPunct="1"/>
            <a:r>
              <a:rPr lang="ru-RU" altLang="en-US" sz="1600" b="1" baseline="0" dirty="0">
                <a:solidFill>
                  <a:srgbClr val="FF0000"/>
                </a:solidFill>
              </a:rPr>
              <a:t>Но это не является основанием не понимать, как работает компьютер при выполнении тех или иных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93986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Краткое содержание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040010"/>
              </p:ext>
            </p:extLst>
          </p:nvPr>
        </p:nvGraphicFramePr>
        <p:xfrm>
          <a:off x="539552" y="1052736"/>
          <a:ext cx="8242129" cy="54914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7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9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Раздел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Название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Темы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Пишем простейшую программу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Данные,</a:t>
                      </a:r>
                      <a:r>
                        <a:rPr lang="ru-RU" sz="1200" baseline="0" dirty="0"/>
                        <a:t> код, трансляторы, среды разработки, системы контроля версий, простейшая программа. ПО </a:t>
                      </a:r>
                      <a:r>
                        <a:rPr lang="en-US" sz="1200" baseline="0" dirty="0"/>
                        <a:t>PyCharm </a:t>
                      </a:r>
                      <a:r>
                        <a:rPr lang="ru-RU" sz="1200" baseline="0" dirty="0"/>
                        <a:t>и </a:t>
                      </a:r>
                      <a:r>
                        <a:rPr lang="en-US" sz="1200" baseline="0" dirty="0"/>
                        <a:t>Git.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Код и данные. Структуры данных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Типы данных </a:t>
                      </a:r>
                      <a:r>
                        <a:rPr lang="en-US" sz="1200" dirty="0"/>
                        <a:t>Python</a:t>
                      </a:r>
                      <a:r>
                        <a:rPr lang="ru-RU" sz="1200" dirty="0"/>
                        <a:t>, примитивные и составные типы.</a:t>
                      </a:r>
                      <a:r>
                        <a:rPr lang="ru-RU" sz="1200" baseline="0" dirty="0"/>
                        <a:t> Константы и переменные. Ссылки. Утечки памяти и сборщик мусора.</a:t>
                      </a:r>
                    </a:p>
                    <a:p>
                      <a:r>
                        <a:rPr lang="ru-RU" sz="1200" baseline="0" dirty="0"/>
                        <a:t>Выражения и операторы. Функции. Модули и библиотеки. Библиотеки </a:t>
                      </a:r>
                      <a:r>
                        <a:rPr lang="en-US" sz="1200" baseline="0" dirty="0" err="1"/>
                        <a:t>pyplot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и </a:t>
                      </a:r>
                      <a:r>
                        <a:rPr lang="en-US" sz="1200" baseline="0" dirty="0" err="1"/>
                        <a:t>openpyxl</a:t>
                      </a:r>
                      <a:r>
                        <a:rPr lang="en-US" sz="1200" baseline="0" dirty="0"/>
                        <a:t>. </a:t>
                      </a:r>
                      <a:r>
                        <a:rPr lang="ru-RU" sz="1200" baseline="0" dirty="0"/>
                        <a:t>Введение в </a:t>
                      </a:r>
                      <a:r>
                        <a:rPr lang="en-US" sz="1200" baseline="0" dirty="0"/>
                        <a:t>pandas </a:t>
                      </a:r>
                      <a:r>
                        <a:rPr lang="ru-RU" sz="1200" baseline="0" dirty="0"/>
                        <a:t>и </a:t>
                      </a:r>
                      <a:r>
                        <a:rPr lang="en-US" sz="1200" baseline="0" dirty="0" err="1"/>
                        <a:t>Jupyter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Подробно о данных</a:t>
                      </a:r>
                      <a:r>
                        <a:rPr lang="ru-RU" sz="1200" baseline="0" dirty="0"/>
                        <a:t> и коде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Строки, </a:t>
                      </a:r>
                      <a:r>
                        <a:rPr lang="en-US" sz="1200" dirty="0"/>
                        <a:t>Unicode.</a:t>
                      </a:r>
                      <a:r>
                        <a:rPr lang="ru-RU" sz="1200" baseline="0" dirty="0"/>
                        <a:t> </a:t>
                      </a:r>
                      <a:r>
                        <a:rPr lang="ru-RU" sz="1200" dirty="0"/>
                        <a:t>Условия и логические выражения,</a:t>
                      </a:r>
                      <a:r>
                        <a:rPr lang="ru-RU" sz="1200" baseline="0" dirty="0"/>
                        <a:t> в</a:t>
                      </a:r>
                      <a:r>
                        <a:rPr lang="ru-RU" sz="1200" dirty="0"/>
                        <a:t>етвления,</a:t>
                      </a:r>
                      <a:r>
                        <a:rPr lang="ru-RU" sz="1200" baseline="0" dirty="0"/>
                        <a:t> и</a:t>
                      </a:r>
                      <a:r>
                        <a:rPr lang="ru-RU" sz="1200" dirty="0"/>
                        <a:t>сключения. Циклы,</a:t>
                      </a:r>
                      <a:r>
                        <a:rPr lang="ru-RU" sz="1200" baseline="0" dirty="0"/>
                        <a:t> и</a:t>
                      </a:r>
                      <a:r>
                        <a:rPr lang="ru-RU" sz="1200" dirty="0"/>
                        <a:t>тераторы и генераторы.</a:t>
                      </a:r>
                      <a:r>
                        <a:rPr lang="ru-RU" sz="1200" baseline="0" dirty="0"/>
                        <a:t> </a:t>
                      </a:r>
                      <a:r>
                        <a:rPr lang="ru-RU" sz="1200" dirty="0"/>
                        <a:t>Стек. Рекурсия. Понятие</a:t>
                      </a:r>
                      <a:r>
                        <a:rPr lang="ru-RU" sz="1200" baseline="0" dirty="0"/>
                        <a:t> функционального программирования.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Библиотека </a:t>
                      </a:r>
                      <a:r>
                        <a:rPr lang="en-US" sz="1200" baseline="0" dirty="0" err="1"/>
                        <a:t>pysnmp</a:t>
                      </a:r>
                      <a:r>
                        <a:rPr lang="en-US" sz="1200" baseline="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Классы, объекты и методы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Понятие ООП. Объекты,</a:t>
                      </a:r>
                      <a:r>
                        <a:rPr lang="ru-RU" sz="1200" baseline="0" dirty="0"/>
                        <a:t> методы (сообщения), классы. Инкапсуляция, наследование. Конструкторы. Библиотека </a:t>
                      </a:r>
                      <a:r>
                        <a:rPr lang="en-US" sz="1200" baseline="0" dirty="0" err="1"/>
                        <a:t>ipaddress</a:t>
                      </a:r>
                      <a:r>
                        <a:rPr lang="en-US" sz="1200" baseline="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Файлы, работа с ОС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Файлы.</a:t>
                      </a:r>
                      <a:r>
                        <a:rPr lang="ru-RU" sz="1200" baseline="0" dirty="0"/>
                        <a:t> Открытие, создание, чтение, запись. Текстовые и двоичные форматы. Конструкция </a:t>
                      </a:r>
                      <a:r>
                        <a:rPr lang="en-US" sz="1200" baseline="0" dirty="0"/>
                        <a:t>with/as. </a:t>
                      </a:r>
                      <a:r>
                        <a:rPr lang="ru-RU" sz="1200" baseline="0" dirty="0"/>
                        <a:t>Каталоги, работа с операционной системой.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Регулярные выражения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Грамматики. Терминальные и нетерминальные символы.</a:t>
                      </a:r>
                      <a:r>
                        <a:rPr lang="ru-RU" sz="1200" baseline="0" dirty="0"/>
                        <a:t> Квантификаторы. «Жадность».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Библиотека </a:t>
                      </a:r>
                      <a:r>
                        <a:rPr lang="en-US" sz="1200" baseline="0" dirty="0"/>
                        <a:t>re.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Обмен данными по сети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/>
                        <a:t>Форматы и протоколы обмена. Текстовые и двоичные форматы. </a:t>
                      </a:r>
                      <a:r>
                        <a:rPr lang="en-US" sz="1200" baseline="0" dirty="0"/>
                        <a:t>XML, JSON, YAML. </a:t>
                      </a:r>
                      <a:r>
                        <a:rPr lang="ru-RU" sz="1200" baseline="0" dirty="0"/>
                        <a:t>Библиотеки </a:t>
                      </a:r>
                      <a:r>
                        <a:rPr lang="en-US" sz="1200" baseline="0" dirty="0"/>
                        <a:t>requests</a:t>
                      </a:r>
                      <a:r>
                        <a:rPr lang="ru-RU" sz="1200" baseline="0" dirty="0"/>
                        <a:t>, </a:t>
                      </a:r>
                      <a:r>
                        <a:rPr lang="en-US" sz="1200" baseline="0" dirty="0" err="1"/>
                        <a:t>pprint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40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/>
                        <a:t>Веб-технологии, </a:t>
                      </a:r>
                      <a:r>
                        <a:rPr lang="en-US" sz="1200" baseline="0" dirty="0"/>
                        <a:t>REST API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Понятие </a:t>
                      </a:r>
                      <a:r>
                        <a:rPr lang="en-US" sz="1200" dirty="0"/>
                        <a:t>API. REST, RESTful</a:t>
                      </a:r>
                      <a:r>
                        <a:rPr lang="ru-RU" sz="1200" dirty="0"/>
                        <a:t> </a:t>
                      </a:r>
                      <a:r>
                        <a:rPr lang="en-US" sz="1200" dirty="0"/>
                        <a:t>API.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Веб-технологии. Пакет </a:t>
                      </a:r>
                      <a:r>
                        <a:rPr lang="en-US" sz="1200" baseline="0" dirty="0"/>
                        <a:t>Flask</a:t>
                      </a:r>
                      <a:r>
                        <a:rPr lang="ru-RU" sz="1200" baseline="0" dirty="0"/>
                        <a:t>, декораторы, шаблоны </a:t>
                      </a:r>
                      <a:r>
                        <a:rPr lang="en-US" sz="1200" baseline="0" dirty="0"/>
                        <a:t>Jinja (</a:t>
                      </a:r>
                      <a:r>
                        <a:rPr lang="ru-RU" sz="1200" baseline="0" dirty="0"/>
                        <a:t>введение)</a:t>
                      </a:r>
                      <a:r>
                        <a:rPr lang="en-US" sz="1200" baseline="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1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Автоматизация администрирования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netmiko</a:t>
                      </a:r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paramiko</a:t>
                      </a:r>
                      <a:r>
                        <a:rPr lang="en-US" sz="1200" dirty="0"/>
                        <a:t>.</a:t>
                      </a:r>
                      <a:r>
                        <a:rPr lang="ru-RU" sz="1200" dirty="0"/>
                        <a:t> </a:t>
                      </a:r>
                      <a:r>
                        <a:rPr lang="en-US" sz="1200" dirty="0"/>
                        <a:t>Ansible — inventory</a:t>
                      </a:r>
                      <a:r>
                        <a:rPr lang="ru-RU" sz="1200" dirty="0"/>
                        <a:t>, модули</a:t>
                      </a:r>
                      <a:r>
                        <a:rPr lang="en-US" sz="1200" dirty="0"/>
                        <a:t>, </a:t>
                      </a:r>
                      <a:r>
                        <a:rPr lang="ru-RU" sz="1200" dirty="0" err="1"/>
                        <a:t>плейбуки</a:t>
                      </a:r>
                      <a:r>
                        <a:rPr lang="ru-RU" sz="1200" dirty="0"/>
                        <a:t>. Шаблоны </a:t>
                      </a:r>
                      <a:r>
                        <a:rPr lang="en-US" sz="1200" dirty="0"/>
                        <a:t>Jinja</a:t>
                      </a:r>
                      <a:r>
                        <a:rPr lang="ru-RU" sz="1200" dirty="0"/>
                        <a:t> (продолжение).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558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Управление</a:t>
                      </a:r>
                      <a:r>
                        <a:rPr lang="ru-RU" sz="1200" baseline="0" dirty="0"/>
                        <a:t> сетевым оборудованием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YANG, NETCONF, RESTCONF</a:t>
                      </a:r>
                      <a:r>
                        <a:rPr lang="ru-RU" sz="1200" baseline="0" dirty="0"/>
                        <a:t>. </a:t>
                      </a:r>
                      <a:r>
                        <a:rPr lang="en-US" sz="1200" baseline="0" dirty="0"/>
                        <a:t>SDN, </a:t>
                      </a:r>
                      <a:r>
                        <a:rPr lang="ru-RU" sz="1200" baseline="0" dirty="0"/>
                        <a:t>«северный» и «южный» интерфейсы. </a:t>
                      </a:r>
                      <a:r>
                        <a:rPr lang="en-US" sz="1200" dirty="0"/>
                        <a:t>REST API</a:t>
                      </a:r>
                      <a:r>
                        <a:rPr lang="ru-RU" sz="1200" dirty="0"/>
                        <a:t> реального сетевого устройства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4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944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Код — выражения и операторы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Выражение (</a:t>
            </a:r>
            <a:r>
              <a:rPr lang="en-US" altLang="en-US" sz="2000" baseline="0" dirty="0"/>
              <a:t>expression)</a:t>
            </a:r>
            <a:r>
              <a:rPr lang="ru-RU" altLang="en-US" sz="2000" baseline="0" dirty="0"/>
              <a:t>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синтаксическая конструкция, создающая и преобразующая данные;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2**3, </a:t>
            </a:r>
            <a:r>
              <a:rPr lang="en-US" altLang="en-US" sz="2000" baseline="0" dirty="0" err="1"/>
              <a:t>newlist</a:t>
            </a:r>
            <a:r>
              <a:rPr lang="en-US" altLang="en-US" sz="2000" baseline="0" dirty="0"/>
              <a:t>[1], ’good’, ‘bad’ — </a:t>
            </a:r>
            <a:r>
              <a:rPr lang="ru-RU" altLang="en-US" sz="2000" baseline="0" dirty="0"/>
              <a:t>выражения.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Про выражения говорят, что они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вычисляются </a:t>
            </a:r>
            <a:r>
              <a:rPr lang="ru-RU" altLang="en-US" sz="2000" baseline="0" dirty="0">
                <a:solidFill>
                  <a:schemeClr val="tx1"/>
                </a:solidFill>
              </a:rPr>
              <a:t>интерпретатором</a:t>
            </a:r>
            <a:r>
              <a:rPr lang="ru-RU" altLang="en-US" sz="2000" baseline="0" dirty="0"/>
              <a:t>.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Оператор</a:t>
            </a:r>
            <a:r>
              <a:rPr lang="en-US" altLang="en-US" sz="2000" baseline="0" dirty="0"/>
              <a:t> (statement)</a:t>
            </a:r>
            <a:r>
              <a:rPr lang="ru-RU" altLang="en-US" sz="2000" baseline="0" dirty="0"/>
              <a:t>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синтаксическая конструкция, поручающая интерпретатору что-то сделать;</a:t>
            </a: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содержит выражения;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присваивание, объявление функции, организация цикла, ветвления, исключения — операторы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Про операторы говорят, что они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исполняются </a:t>
            </a:r>
            <a:r>
              <a:rPr lang="ru-RU" altLang="en-US" sz="2000" baseline="0" dirty="0">
                <a:solidFill>
                  <a:schemeClr val="tx1"/>
                </a:solidFill>
              </a:rPr>
              <a:t>интерпретатором.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1442928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Побочный эффект (</a:t>
            </a:r>
            <a:r>
              <a:rPr lang="en-US" altLang="en-US" sz="2800" dirty="0"/>
              <a:t>side effect)</a:t>
            </a:r>
          </a:p>
        </p:txBody>
      </p:sp>
      <p:sp>
        <p:nvSpPr>
          <p:cNvPr id="2" name="Rectangle 1"/>
          <p:cNvSpPr/>
          <p:nvPr/>
        </p:nvSpPr>
        <p:spPr>
          <a:xfrm>
            <a:off x="4303761" y="1186873"/>
            <a:ext cx="43924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>
                <a:solidFill>
                  <a:schemeClr val="tx1"/>
                </a:solidFill>
              </a:rPr>
              <a:t>Иногда синтаксическая конструкция, внешне похожая на выражение, не только вычисляется, но и</a:t>
            </a:r>
            <a:r>
              <a:rPr lang="en-US" altLang="en-US" sz="2000" baseline="0" dirty="0">
                <a:solidFill>
                  <a:schemeClr val="tx1"/>
                </a:solidFill>
              </a:rPr>
              <a:t> </a:t>
            </a:r>
            <a:r>
              <a:rPr lang="ru-RU" altLang="en-US" sz="2000" baseline="0" dirty="0">
                <a:solidFill>
                  <a:schemeClr val="tx1"/>
                </a:solidFill>
              </a:rPr>
              <a:t>порождает изменения (в программе, других программах), которые могут быть обнаружены позже</a:t>
            </a:r>
          </a:p>
          <a:p>
            <a:pPr algn="l" eaLnBrk="1" hangingPunct="1"/>
            <a:endParaRPr lang="en-US" altLang="en-US" sz="2000" baseline="0" dirty="0">
              <a:solidFill>
                <a:schemeClr val="tx1"/>
              </a:solidFill>
            </a:endParaRPr>
          </a:p>
          <a:p>
            <a:pPr algn="l" eaLnBrk="1" hangingPunct="1"/>
            <a:r>
              <a:rPr lang="ru-RU" altLang="en-US" sz="2000" baseline="0" dirty="0">
                <a:solidFill>
                  <a:schemeClr val="tx1"/>
                </a:solidFill>
              </a:rPr>
              <a:t>В этом случае говорят о «</a:t>
            </a:r>
            <a:r>
              <a:rPr lang="ru-RU" altLang="en-US" sz="2000" b="1" baseline="0" dirty="0">
                <a:solidFill>
                  <a:schemeClr val="tx1"/>
                </a:solidFill>
              </a:rPr>
              <a:t>побочном эффекте</a:t>
            </a:r>
            <a:r>
              <a:rPr lang="ru-RU" altLang="en-US" sz="2000" baseline="0" dirty="0">
                <a:solidFill>
                  <a:schemeClr val="tx1"/>
                </a:solidFill>
              </a:rPr>
              <a:t>»</a:t>
            </a:r>
          </a:p>
          <a:p>
            <a:pPr algn="l" eaLnBrk="1" hangingPunct="1"/>
            <a:endParaRPr lang="ru-RU" altLang="en-US" sz="2000" baseline="0" dirty="0">
              <a:solidFill>
                <a:schemeClr val="tx1"/>
              </a:solidFill>
            </a:endParaRPr>
          </a:p>
          <a:p>
            <a:pPr algn="l" eaLnBrk="1" hangingPunct="1"/>
            <a:r>
              <a:rPr lang="ru-RU" altLang="en-US" sz="2000" baseline="0" dirty="0">
                <a:solidFill>
                  <a:schemeClr val="tx1"/>
                </a:solidFill>
              </a:rPr>
              <a:t>Пример на слайде</a:t>
            </a:r>
            <a:r>
              <a:rPr lang="en-US" altLang="en-US" sz="2000" baseline="0" dirty="0">
                <a:solidFill>
                  <a:schemeClr val="tx1"/>
                </a:solidFill>
              </a:rPr>
              <a:t>:</a:t>
            </a:r>
            <a:endParaRPr lang="ru-RU" altLang="en-US" sz="2000" baseline="0" dirty="0">
              <a:solidFill>
                <a:schemeClr val="tx1"/>
              </a:solidFill>
            </a:endParaRPr>
          </a:p>
          <a:p>
            <a:pPr marL="342900" indent="-34290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основной эффект — вычисляется выражение;</a:t>
            </a:r>
          </a:p>
          <a:p>
            <a:pPr marL="342900" indent="-34290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побочный эффект </a:t>
            </a:r>
            <a:r>
              <a:rPr lang="en-US" altLang="en-US" sz="2000" baseline="0" dirty="0">
                <a:solidFill>
                  <a:schemeClr val="tx1"/>
                </a:solidFill>
              </a:rPr>
              <a:t>— </a:t>
            </a:r>
            <a:r>
              <a:rPr lang="ru-RU" altLang="en-US" sz="2000" baseline="0" dirty="0">
                <a:solidFill>
                  <a:schemeClr val="tx1"/>
                </a:solidFill>
              </a:rPr>
              <a:t>печать «лишних» данных на экране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A7DCBC-1F8F-1C43-B193-E0ACA57D1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752"/>
            <a:ext cx="1800324" cy="302433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/>
              <a:t>&gt;&gt;&gt; </a:t>
            </a:r>
            <a:r>
              <a:rPr lang="en-US" sz="2000" b="1" dirty="0"/>
              <a:t>def</a:t>
            </a:r>
            <a:r>
              <a:rPr lang="en-US" sz="2000" dirty="0"/>
              <a:t> test(x):</a:t>
            </a:r>
          </a:p>
          <a:p>
            <a:r>
              <a:rPr lang="en-US" sz="2000" dirty="0"/>
              <a:t>...     print(x)</a:t>
            </a:r>
          </a:p>
          <a:p>
            <a:r>
              <a:rPr lang="en-US" sz="2000" dirty="0"/>
              <a:t>...     return x*x</a:t>
            </a:r>
          </a:p>
          <a:p>
            <a:r>
              <a:rPr lang="en-US" sz="2000" dirty="0"/>
              <a:t>...</a:t>
            </a:r>
          </a:p>
          <a:p>
            <a:r>
              <a:rPr lang="en-US" sz="2000" dirty="0"/>
              <a:t>&gt;&gt;&gt; test(50)+test(20)</a:t>
            </a:r>
          </a:p>
          <a:p>
            <a:r>
              <a:rPr lang="en-US" sz="2000" dirty="0"/>
              <a:t>50</a:t>
            </a:r>
          </a:p>
          <a:p>
            <a:r>
              <a:rPr lang="en-US" sz="2000" dirty="0"/>
              <a:t>20</a:t>
            </a:r>
          </a:p>
          <a:p>
            <a:r>
              <a:rPr lang="en-US" sz="2000" dirty="0"/>
              <a:t>2900</a:t>
            </a:r>
          </a:p>
          <a:p>
            <a:r>
              <a:rPr lang="en-US" sz="2000" dirty="0"/>
              <a:t>&gt;&gt;&gt;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766432E7-4A79-3E42-8D4B-EB52153A4094}"/>
              </a:ext>
            </a:extLst>
          </p:cNvPr>
          <p:cNvSpPr/>
          <p:nvPr/>
        </p:nvSpPr>
        <p:spPr bwMode="auto">
          <a:xfrm>
            <a:off x="683568" y="2382450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48BD3-EAA0-834D-8C89-E90A78B79E78}"/>
              </a:ext>
            </a:extLst>
          </p:cNvPr>
          <p:cNvSpPr txBox="1"/>
          <p:nvPr/>
        </p:nvSpPr>
        <p:spPr>
          <a:xfrm>
            <a:off x="2046959" y="2454458"/>
            <a:ext cx="2165001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Побочный эффект</a:t>
            </a:r>
            <a:endParaRPr lang="en-US" sz="1800" baseline="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1F02FC9-6693-5747-A356-B688681592EA}"/>
              </a:ext>
            </a:extLst>
          </p:cNvPr>
          <p:cNvSpPr/>
          <p:nvPr/>
        </p:nvSpPr>
        <p:spPr bwMode="auto">
          <a:xfrm>
            <a:off x="683568" y="295196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9ECDB-3509-FD41-8180-1B4E0036C62F}"/>
              </a:ext>
            </a:extLst>
          </p:cNvPr>
          <p:cNvSpPr txBox="1"/>
          <p:nvPr/>
        </p:nvSpPr>
        <p:spPr>
          <a:xfrm>
            <a:off x="2046959" y="2890488"/>
            <a:ext cx="1228897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Результат</a:t>
            </a:r>
            <a:endParaRPr lang="en-US" sz="1800" baseline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07D56-05CF-164E-8F4A-6B09355FA828}"/>
              </a:ext>
            </a:extLst>
          </p:cNvPr>
          <p:cNvSpPr txBox="1"/>
          <p:nvPr/>
        </p:nvSpPr>
        <p:spPr>
          <a:xfrm>
            <a:off x="251521" y="4449862"/>
            <a:ext cx="324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>
                <a:solidFill>
                  <a:srgbClr val="FF0000"/>
                </a:solidFill>
              </a:rPr>
              <a:t>Побочные эффекты</a:t>
            </a:r>
            <a:r>
              <a:rPr lang="en-US" sz="1800" baseline="0" dirty="0">
                <a:solidFill>
                  <a:srgbClr val="FF0000"/>
                </a:solidFill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aseline="0" dirty="0">
                <a:solidFill>
                  <a:srgbClr val="FF0000"/>
                </a:solidFill>
              </a:rPr>
              <a:t>иногда полезны</a:t>
            </a:r>
            <a:r>
              <a:rPr lang="en-US" sz="1800" baseline="0" dirty="0">
                <a:solidFill>
                  <a:srgbClr val="FF0000"/>
                </a:solidFill>
              </a:rPr>
              <a:t>;</a:t>
            </a:r>
            <a:r>
              <a:rPr lang="ru-RU" sz="1800" baseline="0" dirty="0">
                <a:solidFill>
                  <a:srgbClr val="FF0000"/>
                </a:solidFill>
              </a:rPr>
              <a:t> </a:t>
            </a:r>
            <a:endParaRPr lang="en-US" sz="1800" baseline="0" dirty="0">
              <a:solidFill>
                <a:srgbClr val="FF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aseline="0" dirty="0">
                <a:solidFill>
                  <a:srgbClr val="FF0000"/>
                </a:solidFill>
              </a:rPr>
              <a:t>часто неизбежны;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aseline="0" dirty="0">
                <a:solidFill>
                  <a:srgbClr val="FF0000"/>
                </a:solidFill>
              </a:rPr>
              <a:t>злоупотреблять ими — очень плохой стиль написания кода</a:t>
            </a:r>
            <a:endParaRPr lang="en-US" sz="180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1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Часто используемые выражения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980856"/>
              </p:ext>
            </p:extLst>
          </p:nvPr>
        </p:nvGraphicFramePr>
        <p:xfrm>
          <a:off x="179388" y="1124744"/>
          <a:ext cx="8785101" cy="4913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Выражение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Описание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name()</a:t>
                      </a:r>
                    </a:p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name(arg1, arg2,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Вызов функции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пример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: y = sin(x)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7594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+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Для чисел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— арифметическое сложение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Для строк, списков, кортежей — объединение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or y 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«или»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and y #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«и»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not x #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«не»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in y #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содержится в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not in y # x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не содержится в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is y # x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является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is not y # x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не является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latin typeface="Courier" charset="0"/>
                          <a:ea typeface="Courier" charset="0"/>
                          <a:cs typeface="Courier" charset="0"/>
                        </a:rPr>
                        <a:t>Логические</a:t>
                      </a:r>
                      <a:r>
                        <a:rPr lang="ru-RU" sz="1400" b="1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операции</a:t>
                      </a:r>
                      <a:endParaRPr lang="en-US" sz="1400" b="1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Операция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in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применяется для поиска подстроки в строке, элемента в списке и</a:t>
                      </a:r>
                      <a:r>
                        <a:rPr lang="ru-RU" sz="1600" dirty="0"/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т.</a:t>
                      </a:r>
                      <a:r>
                        <a:rPr lang="ru-RU" sz="1600" dirty="0"/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п.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Операция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is —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являются ли выражения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ссылками на один и тот же объект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Python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 - y # </a:t>
                      </a:r>
                      <a:r>
                        <a:rPr lang="ru-RU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Вычитание</a:t>
                      </a:r>
                      <a:endParaRPr lang="en-US" alt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r>
                        <a:rPr lang="en-US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* y</a:t>
                      </a:r>
                      <a:r>
                        <a:rPr lang="ru-RU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Умножение</a:t>
                      </a:r>
                      <a:endParaRPr lang="en-US" alt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 / y</a:t>
                      </a:r>
                      <a:r>
                        <a:rPr lang="ru-RU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Деление</a:t>
                      </a:r>
                      <a:endParaRPr lang="en-US" alt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 // y</a:t>
                      </a:r>
                      <a:r>
                        <a:rPr lang="ru-RU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Целочисленное деление</a:t>
                      </a:r>
                      <a:endParaRPr lang="ru-RU" alt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 % y</a:t>
                      </a:r>
                      <a:r>
                        <a:rPr lang="ru-RU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#</a:t>
                      </a:r>
                      <a:r>
                        <a:rPr lang="en-US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Остаток от деления</a:t>
                      </a:r>
                      <a:endParaRPr lang="en-US" alt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x**y</a:t>
                      </a:r>
                      <a:r>
                        <a:rPr lang="ru-RU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#</a:t>
                      </a:r>
                      <a:r>
                        <a:rPr lang="en-US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Возведение в степень</a:t>
                      </a:r>
                      <a:endParaRPr lang="en-US" alt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latin typeface="Courier" charset="0"/>
                          <a:ea typeface="Courier" charset="0"/>
                          <a:cs typeface="Courier" charset="0"/>
                        </a:rPr>
                        <a:t>Арифметические операции</a:t>
                      </a:r>
                      <a:endParaRPr lang="en-US" sz="1400" b="1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Точность и размер для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целых чисел не ограничены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Для вещественных и комплексных чисел — зависит от платформы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/ y —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имеет вещественный тип при целых аргументах (в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Python 2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не так)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57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Часто используемые выражения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722"/>
              </p:ext>
            </p:extLst>
          </p:nvPr>
        </p:nvGraphicFramePr>
        <p:xfrm>
          <a:off x="179388" y="1124744"/>
          <a:ext cx="8785101" cy="5374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Выражение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Описание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==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!=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&lt;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&lt;=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&gt;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&gt;=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&lt; y &lt; z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&gt; y &gt; z</a:t>
                      </a:r>
                      <a:endParaRPr lang="ru-RU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== y &gt; z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Сравнения</a:t>
                      </a:r>
                      <a:endParaRPr lang="en-US" sz="1400" b="1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Синтаксис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интуитивно понятен.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Результат сравнения имеет логический тип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Особенность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Python —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допускает сравнения «в цепочку»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|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Побитовое «или»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&amp;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Побитовое «и»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^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Побитовое «</a:t>
                      </a:r>
                      <a:r>
                        <a:rPr lang="ru-RU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искл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. или»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~x 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Побитовое «не»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&lt;&lt;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Сдвиг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влево на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бит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&gt;&gt;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Сдвиг вправо на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бит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Побитовые операции</a:t>
                      </a:r>
                      <a:endParaRPr lang="en-US" sz="1400" b="1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Применимы только к целым числам. Биты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равные 1, рассматриваются как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True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 биты, равные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0,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как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False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Исключающее или — истина только если аргументы имеют разные значения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Сдвиг эквивалентен умножению или делению на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en-US" sz="1400" baseline="3000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45416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x.attr</a:t>
                      </a:r>
                      <a:endParaRPr lang="ru-RU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x.attr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Обращение к внутренней структуре 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 (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x.attr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сущность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attr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 сущности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x, x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может быть пространством имён, объектом и т. п.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Если со скобками () — вызов метода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attr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объекта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x[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], x[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i:j:k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Взятие по индексу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или выделение части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06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Часто используемые операторы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91588"/>
              </p:ext>
            </p:extLst>
          </p:nvPr>
        </p:nvGraphicFramePr>
        <p:xfrm>
          <a:off x="179388" y="1124744"/>
          <a:ext cx="8785101" cy="5076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Оператор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Описание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= b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Присваивание (создание ссылки)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if/</a:t>
                      </a:r>
                      <a:r>
                        <a:rPr lang="en-US" sz="16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elif</a:t>
                      </a:r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/else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Условное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выполнение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0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for/else,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while/else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Циклы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pass,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break, continue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Управление исполнением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кода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def</a:t>
                      </a:r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, return, 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Создание функций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global,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nonlocal, with, as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Управление областями видимости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import,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Подключение модулей и библиотек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Работа с классами (создание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новых типов)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try/except/finally,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Работа с исключениями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51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Практикум. Типы данных и переменные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17558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Работа со списками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Создание: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L = [10, 20, 30, 50, “test”]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L = list(‘Test’) — </a:t>
            </a:r>
            <a:r>
              <a:rPr lang="ru-RU" altLang="en-US" sz="1800" baseline="0" dirty="0"/>
              <a:t>список из букв строки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Извлечение элементов: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X = L[0] — </a:t>
            </a:r>
            <a:r>
              <a:rPr lang="ru-RU" altLang="en-US" sz="1800" baseline="0" dirty="0"/>
              <a:t>поместит в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значение 10, тип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будет </a:t>
            </a:r>
            <a:r>
              <a:rPr lang="en-US" altLang="en-US" sz="1800" baseline="0" dirty="0" err="1"/>
              <a:t>int</a:t>
            </a: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X = L[-1] — </a:t>
            </a:r>
            <a:r>
              <a:rPr lang="ru-RU" altLang="en-US" sz="1800" baseline="0" dirty="0"/>
              <a:t>то же самое, что </a:t>
            </a:r>
            <a:r>
              <a:rPr lang="en-US" altLang="en-US" sz="1800" baseline="0" dirty="0"/>
              <a:t>X = L[</a:t>
            </a:r>
            <a:r>
              <a:rPr lang="en-US" altLang="en-US" sz="1800" baseline="0" dirty="0" err="1"/>
              <a:t>len</a:t>
            </a:r>
            <a:r>
              <a:rPr lang="en-US" altLang="en-US" sz="1800" baseline="0" dirty="0"/>
              <a:t>(L)-1], </a:t>
            </a:r>
            <a:r>
              <a:rPr lang="ru-RU" altLang="en-US" sz="1800" baseline="0" dirty="0"/>
              <a:t>поместит в </a:t>
            </a:r>
            <a:r>
              <a:rPr lang="en-US" altLang="en-US" sz="1800" baseline="0" dirty="0"/>
              <a:t>X “test”, </a:t>
            </a:r>
            <a:r>
              <a:rPr lang="ru-RU" altLang="en-US" sz="1800" baseline="0" dirty="0"/>
              <a:t>тип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будет </a:t>
            </a:r>
            <a:r>
              <a:rPr lang="en-US" altLang="en-US" sz="1800" baseline="0" dirty="0" err="1"/>
              <a:t>str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X = L[2:3] — </a:t>
            </a:r>
            <a:r>
              <a:rPr lang="ru-RU" altLang="en-US" sz="1800" baseline="0" dirty="0"/>
              <a:t>поместит в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список </a:t>
            </a:r>
            <a:r>
              <a:rPr lang="en-US" altLang="en-US" sz="1800" baseline="0" dirty="0"/>
              <a:t>[30, 50], </a:t>
            </a:r>
            <a:r>
              <a:rPr lang="ru-RU" altLang="en-US" sz="1800" baseline="0" dirty="0"/>
              <a:t>тип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будет </a:t>
            </a:r>
            <a:r>
              <a:rPr lang="en-US" altLang="en-US" sz="1800" baseline="0" dirty="0"/>
              <a:t>list</a:t>
            </a:r>
            <a:endParaRPr lang="ru-RU" altLang="en-US" sz="1800" baseline="0" dirty="0"/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Добавление элементов: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L.append</a:t>
            </a:r>
            <a:r>
              <a:rPr lang="en-US" altLang="en-US" sz="1800" baseline="0" dirty="0"/>
              <a:t>(7) — </a:t>
            </a:r>
            <a:r>
              <a:rPr lang="ru-RU" altLang="en-US" sz="1800" baseline="0" dirty="0"/>
              <a:t>добавляем </a:t>
            </a:r>
            <a:r>
              <a:rPr lang="en-US" altLang="en-US" sz="1800" baseline="0" dirty="0"/>
              <a:t>7 </a:t>
            </a:r>
            <a:r>
              <a:rPr lang="ru-RU" altLang="en-US" sz="1800" baseline="0" dirty="0"/>
              <a:t>в конец списка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L.insert</a:t>
            </a:r>
            <a:r>
              <a:rPr lang="en-US" altLang="en-US" sz="1800" baseline="0" dirty="0"/>
              <a:t>(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, X) — </a:t>
            </a:r>
            <a:r>
              <a:rPr lang="ru-RU" altLang="en-US" sz="1800" baseline="0" dirty="0"/>
              <a:t>добавляем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в позицию 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 (</a:t>
            </a:r>
            <a:r>
              <a:rPr lang="ru-RU" altLang="en-US" sz="1800" baseline="0" dirty="0"/>
              <a:t>если 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равно нулю, то вставляем перед началом списка)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L1 + L2 — </a:t>
            </a:r>
            <a:r>
              <a:rPr lang="ru-RU" altLang="en-US" sz="1800" baseline="0" dirty="0"/>
              <a:t>объединяем списки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Изменение элементов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L[1] = 5 — </a:t>
            </a:r>
            <a:r>
              <a:rPr lang="ru-RU" altLang="en-US" sz="1800" baseline="0" dirty="0"/>
              <a:t>теперь вместо 20 на втором месте 5 (с кортежами и строками так нельзя)</a:t>
            </a:r>
          </a:p>
          <a:p>
            <a:pPr algn="l" eaLnBrk="1" hangingPunct="1"/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631144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Работа со списками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Поиск: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10 </a:t>
            </a:r>
            <a:r>
              <a:rPr lang="en-US" altLang="en-US" sz="1800" baseline="0" dirty="0"/>
              <a:t>in L — </a:t>
            </a:r>
            <a:r>
              <a:rPr lang="ru-RU" altLang="en-US" sz="1800" baseline="0" dirty="0"/>
              <a:t>есть ли </a:t>
            </a:r>
            <a:r>
              <a:rPr lang="en-US" altLang="en-US" sz="1800" baseline="0" dirty="0"/>
              <a:t>10 </a:t>
            </a:r>
            <a:r>
              <a:rPr lang="ru-RU" altLang="en-US" sz="1800" baseline="0" dirty="0"/>
              <a:t>в списке </a:t>
            </a:r>
            <a:r>
              <a:rPr lang="en-US" altLang="en-US" sz="1800" baseline="0" dirty="0"/>
              <a:t>L (</a:t>
            </a:r>
            <a:r>
              <a:rPr lang="ru-RU" altLang="en-US" sz="1800" baseline="0" dirty="0"/>
              <a:t>значение выражения — </a:t>
            </a:r>
            <a:r>
              <a:rPr lang="en-US" altLang="en-US" sz="1800" baseline="0" dirty="0"/>
              <a:t>True </a:t>
            </a:r>
            <a:r>
              <a:rPr lang="ru-RU" altLang="en-US" sz="1800" baseline="0" dirty="0"/>
              <a:t>или </a:t>
            </a:r>
            <a:r>
              <a:rPr lang="en-US" altLang="en-US" sz="1800" baseline="0" dirty="0"/>
              <a:t>False)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L.index</a:t>
            </a:r>
            <a:r>
              <a:rPr lang="en-US" altLang="en-US" sz="1800" baseline="0" dirty="0"/>
              <a:t>(10) — </a:t>
            </a:r>
            <a:r>
              <a:rPr lang="ru-RU" altLang="en-US" sz="1800" baseline="0" dirty="0"/>
              <a:t>позиция в </a:t>
            </a:r>
            <a:r>
              <a:rPr lang="en-US" altLang="en-US" sz="1800" baseline="0" dirty="0"/>
              <a:t>L, </a:t>
            </a:r>
            <a:r>
              <a:rPr lang="ru-RU" altLang="en-US" sz="1800" baseline="0" dirty="0"/>
              <a:t>где находится 10 (если отсутствует — будет ошибка выполнения)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Разное</a:t>
            </a:r>
            <a:r>
              <a:rPr lang="en-US" altLang="en-US" sz="1800" baseline="0" dirty="0"/>
              <a:t>: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len</a:t>
            </a:r>
            <a:r>
              <a:rPr lang="en-US" altLang="en-US" sz="1800" baseline="0" dirty="0"/>
              <a:t>(L) — </a:t>
            </a:r>
            <a:r>
              <a:rPr lang="ru-RU" altLang="en-US" sz="1800" baseline="0" dirty="0"/>
              <a:t>количество элементов списка</a:t>
            </a: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L.sort</a:t>
            </a:r>
            <a:r>
              <a:rPr lang="en-US" altLang="en-US" sz="1800" baseline="0" dirty="0"/>
              <a:t>() — </a:t>
            </a:r>
            <a:r>
              <a:rPr lang="ru-RU" altLang="en-US" sz="1800" baseline="0" dirty="0"/>
              <a:t>возвращает отсортированный список из элементов, содержащихся в </a:t>
            </a:r>
            <a:r>
              <a:rPr lang="en-US" altLang="en-US" sz="1800" baseline="0" dirty="0"/>
              <a:t>L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L.remove</a:t>
            </a:r>
            <a:r>
              <a:rPr lang="en-US" altLang="en-US" sz="1800" baseline="0" dirty="0"/>
              <a:t>(10) — </a:t>
            </a:r>
            <a:r>
              <a:rPr lang="ru-RU" altLang="en-US" sz="1800" baseline="0" dirty="0"/>
              <a:t>удалить элемент по значению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del L[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] — </a:t>
            </a:r>
            <a:r>
              <a:rPr lang="ru-RU" altLang="en-US" sz="1800" baseline="0" dirty="0"/>
              <a:t>удалить элемент по индексу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800" y="4934354"/>
            <a:ext cx="619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>
                <a:solidFill>
                  <a:schemeClr val="tx1"/>
                </a:solidFill>
              </a:rPr>
              <a:t>Список — </a:t>
            </a:r>
            <a:r>
              <a:rPr lang="ru-RU" sz="1800" baseline="0" dirty="0">
                <a:solidFill>
                  <a:srgbClr val="FF0000"/>
                </a:solidFill>
              </a:rPr>
              <a:t>агрегатный, итерируемый (</a:t>
            </a:r>
            <a:r>
              <a:rPr lang="en-US" sz="1800" baseline="0" dirty="0" err="1">
                <a:solidFill>
                  <a:srgbClr val="FF0000"/>
                </a:solidFill>
              </a:rPr>
              <a:t>iterable</a:t>
            </a:r>
            <a:r>
              <a:rPr lang="en-US" sz="1800" baseline="0" dirty="0">
                <a:solidFill>
                  <a:srgbClr val="FF0000"/>
                </a:solidFill>
              </a:rPr>
              <a:t>)</a:t>
            </a:r>
            <a:r>
              <a:rPr lang="ru-RU" sz="1800" baseline="0" dirty="0">
                <a:solidFill>
                  <a:srgbClr val="FF0000"/>
                </a:solidFill>
              </a:rPr>
              <a:t> объект</a:t>
            </a:r>
            <a:r>
              <a:rPr lang="ru-RU" sz="1800" baseline="0" dirty="0">
                <a:solidFill>
                  <a:schemeClr val="tx1"/>
                </a:solidFill>
              </a:rPr>
              <a:t>, что означает, что многие операции </a:t>
            </a:r>
            <a:r>
              <a:rPr lang="en-US" sz="1800" baseline="0" dirty="0">
                <a:solidFill>
                  <a:schemeClr val="tx1"/>
                </a:solidFill>
              </a:rPr>
              <a:t>Python </a:t>
            </a:r>
            <a:r>
              <a:rPr lang="ru-RU" sz="1800" baseline="0" dirty="0">
                <a:solidFill>
                  <a:schemeClr val="tx1"/>
                </a:solidFill>
              </a:rPr>
              <a:t>могут быть исполнены в варианте «для каждого элемента списка»</a:t>
            </a:r>
            <a:endParaRPr lang="en-US" sz="18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72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Функции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Функции</a:t>
            </a:r>
            <a:r>
              <a:rPr lang="en-US" altLang="en-US" sz="2000" baseline="0" dirty="0"/>
              <a:t> — </a:t>
            </a:r>
            <a:r>
              <a:rPr lang="ru-RU" altLang="en-US" sz="2000" baseline="0" dirty="0"/>
              <a:t>фрагменты кода, рассматриваемые как отдельное целое: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>
              <a:buFont typeface="Arial" charset="0"/>
              <a:buChar char="•"/>
            </a:pPr>
            <a:r>
              <a:rPr lang="ru-RU" altLang="en-US" sz="2000" baseline="0" dirty="0"/>
              <a:t>Позволяют разделить большую алгоритмическую задачу на несколько малых (и отдельно протестировать выполнение этих задач)</a:t>
            </a:r>
          </a:p>
          <a:p>
            <a:pPr marL="342900" indent="-342900" algn="l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Обеспечивают удобное повторное использование кода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>
              <a:buFont typeface="Arial" charset="0"/>
              <a:buChar char="•"/>
            </a:pPr>
            <a:r>
              <a:rPr lang="ru-RU" altLang="en-US" sz="2000" baseline="0" dirty="0"/>
              <a:t>Бывают встроенные (готовы к использованию сразу при запуске интерпретатора), и определяемые программистом</a:t>
            </a:r>
          </a:p>
        </p:txBody>
      </p:sp>
    </p:spTree>
    <p:extLst>
      <p:ext uri="{BB962C8B-B14F-4D97-AF65-F5344CB8AC3E}">
        <p14:creationId xmlns:p14="http://schemas.microsoft.com/office/powerpoint/2010/main" val="246010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Функции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46085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Функции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в </a:t>
            </a:r>
            <a:r>
              <a:rPr lang="en-US" altLang="en-US" sz="1800" baseline="0" dirty="0"/>
              <a:t>Python </a:t>
            </a:r>
            <a:r>
              <a:rPr lang="ru-RU" altLang="en-US" sz="1800" baseline="0" dirty="0"/>
              <a:t>похожи на функции в математическом смысле:</a:t>
            </a:r>
          </a:p>
          <a:p>
            <a:pPr algn="l" eaLnBrk="1" hangingPunct="1"/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принимают на вход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аргументы</a:t>
            </a:r>
            <a:r>
              <a:rPr lang="ru-RU" altLang="en-US" sz="1800" baseline="0" dirty="0">
                <a:solidFill>
                  <a:schemeClr val="tx1"/>
                </a:solidFill>
              </a:rPr>
              <a:t> (один, несколько или вообще ни одного — не во всех языках так)</a:t>
            </a:r>
            <a:r>
              <a:rPr lang="ru-RU" altLang="en-US" sz="1800" baseline="0" dirty="0"/>
              <a:t>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ставят в соответствие аргументам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возвращаемое значение </a:t>
            </a:r>
            <a:r>
              <a:rPr lang="ru-RU" altLang="en-US" sz="1800" baseline="0" dirty="0">
                <a:solidFill>
                  <a:schemeClr val="tx1"/>
                </a:solidFill>
              </a:rPr>
              <a:t>(всегда либо задано явно, либо </a:t>
            </a:r>
            <a:r>
              <a:rPr lang="en-US" altLang="en-US" sz="1800" baseline="0" dirty="0">
                <a:solidFill>
                  <a:schemeClr val="tx1"/>
                </a:solidFill>
              </a:rPr>
              <a:t>None</a:t>
            </a:r>
            <a:r>
              <a:rPr lang="ru-RU" altLang="en-US" sz="1800" baseline="0" dirty="0">
                <a:solidFill>
                  <a:schemeClr val="tx1"/>
                </a:solidFill>
              </a:rPr>
              <a:t> — тоже не во всех языках так)</a:t>
            </a:r>
            <a:r>
              <a:rPr lang="ru-RU" altLang="en-US" sz="1800" baseline="0" dirty="0"/>
              <a:t>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В общем случае не являются так называемыми «чистыми» функциями — кроме вычисления возвращаемого значения могут делать ещё что-то (иметь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побочные эффекты</a:t>
            </a:r>
            <a:r>
              <a:rPr lang="ru-RU" altLang="en-US" sz="1800" baseline="0" dirty="0"/>
              <a:t>)</a:t>
            </a:r>
          </a:p>
          <a:p>
            <a:pPr algn="l" eaLnBrk="1" hangingPunct="1"/>
            <a:endParaRPr lang="ru-RU" altLang="en-US" sz="18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14480" y="1159158"/>
            <a:ext cx="2823386" cy="225289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it-IT" sz="1600" baseline="0" dirty="0"/>
              <a:t>&gt;&gt;&gt; cos(</a:t>
            </a:r>
            <a:r>
              <a:rPr lang="it-IT" sz="1600" baseline="0" dirty="0" err="1"/>
              <a:t>pi</a:t>
            </a:r>
            <a:r>
              <a:rPr lang="it-IT" sz="1600" baseline="0" dirty="0"/>
              <a:t>/3)</a:t>
            </a:r>
          </a:p>
          <a:p>
            <a:r>
              <a:rPr lang="it-IT" sz="1600" baseline="0" dirty="0"/>
              <a:t>0.5000000000000001</a:t>
            </a:r>
          </a:p>
          <a:p>
            <a:r>
              <a:rPr lang="it-IT" sz="1600" baseline="0" dirty="0"/>
              <a:t>&gt;&gt;&gt; </a:t>
            </a:r>
            <a:endParaRPr lang="ru-RU" sz="1600" baseline="0" dirty="0"/>
          </a:p>
          <a:p>
            <a:r>
              <a:rPr lang="hr-HR" sz="1600" baseline="0" dirty="0"/>
              <a:t>&gt;&gt;&gt; s="Test"</a:t>
            </a:r>
          </a:p>
          <a:p>
            <a:r>
              <a:rPr lang="hr-HR" sz="1600" baseline="0" dirty="0"/>
              <a:t>&gt;&gt;&gt; </a:t>
            </a:r>
            <a:r>
              <a:rPr lang="hr-HR" sz="1600" baseline="0" dirty="0" err="1"/>
              <a:t>len</a:t>
            </a:r>
            <a:r>
              <a:rPr lang="hr-HR" sz="1600" baseline="0" dirty="0"/>
              <a:t>(s)</a:t>
            </a:r>
          </a:p>
          <a:p>
            <a:r>
              <a:rPr lang="hr-HR" sz="1600" baseline="0" dirty="0"/>
              <a:t>4</a:t>
            </a:r>
          </a:p>
          <a:p>
            <a:r>
              <a:rPr lang="hr-HR" sz="1600" baseline="0" dirty="0"/>
              <a:t>&gt;&gt;&gt; </a:t>
            </a:r>
          </a:p>
          <a:p>
            <a:endParaRPr lang="it-IT" sz="1600" baseline="0" dirty="0"/>
          </a:p>
        </p:txBody>
      </p:sp>
      <p:sp>
        <p:nvSpPr>
          <p:cNvPr id="6" name="TextBox 5"/>
          <p:cNvSpPr txBox="1"/>
          <p:nvPr/>
        </p:nvSpPr>
        <p:spPr>
          <a:xfrm>
            <a:off x="5688483" y="3697479"/>
            <a:ext cx="2849383" cy="1754326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cos </a:t>
            </a:r>
            <a:r>
              <a:rPr lang="ru-RU" sz="1800" baseline="0" dirty="0"/>
              <a:t>и </a:t>
            </a:r>
            <a:r>
              <a:rPr lang="en-US" sz="1800" baseline="0" dirty="0" err="1"/>
              <a:t>len</a:t>
            </a:r>
            <a:r>
              <a:rPr lang="en-US" sz="1800" baseline="0" dirty="0"/>
              <a:t> — </a:t>
            </a:r>
            <a:r>
              <a:rPr lang="ru-RU" sz="1800" baseline="0" dirty="0"/>
              <a:t>функции</a:t>
            </a:r>
          </a:p>
          <a:p>
            <a:pPr algn="l"/>
            <a:endParaRPr lang="ru-RU" sz="1800" baseline="0" dirty="0"/>
          </a:p>
          <a:p>
            <a:pPr algn="l"/>
            <a:r>
              <a:rPr lang="en-US" sz="1800" baseline="0" dirty="0"/>
              <a:t>pi/3 </a:t>
            </a:r>
            <a:r>
              <a:rPr lang="ru-RU" sz="1800" baseline="0" dirty="0"/>
              <a:t>и </a:t>
            </a:r>
            <a:r>
              <a:rPr lang="en-US" sz="1800" baseline="0" dirty="0"/>
              <a:t>s — </a:t>
            </a:r>
            <a:r>
              <a:rPr lang="ru-RU" sz="1800" baseline="0" dirty="0"/>
              <a:t>аргументы</a:t>
            </a:r>
          </a:p>
          <a:p>
            <a:pPr algn="l"/>
            <a:endParaRPr lang="ru-RU" sz="1800" baseline="0" dirty="0"/>
          </a:p>
          <a:p>
            <a:pPr algn="l"/>
            <a:r>
              <a:rPr lang="ru-RU" sz="1800" baseline="0" dirty="0"/>
              <a:t>0</a:t>
            </a:r>
            <a:r>
              <a:rPr lang="en-US" sz="1800" baseline="0" dirty="0"/>
              <a:t>.5000… </a:t>
            </a:r>
            <a:r>
              <a:rPr lang="ru-RU" sz="1800" baseline="0" dirty="0"/>
              <a:t>и </a:t>
            </a:r>
            <a:r>
              <a:rPr lang="en-US" sz="1800" baseline="0" dirty="0"/>
              <a:t>4 — </a:t>
            </a:r>
            <a:r>
              <a:rPr lang="ru-RU" sz="1800" baseline="0" dirty="0"/>
              <a:t>возвращаемые значения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90460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Требования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4474840" cy="4896321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Ноутбук любой, ОС </a:t>
            </a:r>
            <a:r>
              <a:rPr lang="en-US" altLang="en-US" sz="1800" dirty="0"/>
              <a:t>Windows, Linux, Mac OS X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Доступ в Интернет — не только для браузера, но и для командной строки; </a:t>
            </a:r>
            <a:r>
              <a:rPr lang="en-US" altLang="en-US" sz="1800" dirty="0"/>
              <a:t>pip</a:t>
            </a:r>
            <a:r>
              <a:rPr lang="ru-RU" altLang="en-US" sz="1800" dirty="0"/>
              <a:t> и </a:t>
            </a:r>
            <a:r>
              <a:rPr lang="en-US" altLang="en-US" sz="1800" dirty="0"/>
              <a:t>git </a:t>
            </a:r>
            <a:r>
              <a:rPr lang="ru-RU" altLang="en-US" sz="1800" dirty="0"/>
              <a:t>должны работать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Подключение по </a:t>
            </a:r>
            <a:r>
              <a:rPr lang="en-US" altLang="en-US" sz="1800" dirty="0"/>
              <a:t>VPN </a:t>
            </a:r>
            <a:r>
              <a:rPr lang="ru-RU" altLang="en-US" sz="1800" dirty="0"/>
              <a:t>в стендовые сети ЦСР для доступа к тестовому оборудованию — запросить через </a:t>
            </a:r>
            <a:r>
              <a:rPr lang="en-US" altLang="en-US" sz="1800" dirty="0">
                <a:hlinkClick r:id="rId2"/>
              </a:rPr>
              <a:t>help@jet.su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Желательно заранее завести аккаунт на </a:t>
            </a:r>
            <a:r>
              <a:rPr lang="en-US" altLang="en-US" sz="1800" dirty="0" err="1"/>
              <a:t>Github</a:t>
            </a:r>
            <a:r>
              <a:rPr lang="en-US" altLang="en-US" sz="1800" dirty="0"/>
              <a:t>, </a:t>
            </a:r>
            <a:r>
              <a:rPr lang="ru-RU" altLang="en-US" sz="1800" dirty="0"/>
              <a:t>если у кого ещё нет — для экономии времени</a:t>
            </a:r>
            <a:endParaRPr lang="en-US" alt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AE9B8-DFA3-AA41-98B5-A59C6A5E8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196975"/>
            <a:ext cx="40943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6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Объявляем функцию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446" y="1052736"/>
            <a:ext cx="2823386" cy="331236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</a:t>
            </a:r>
            <a:r>
              <a:rPr lang="en-US" sz="1600" baseline="0" dirty="0" err="1"/>
              <a:t>def</a:t>
            </a:r>
            <a:r>
              <a:rPr lang="en-US" sz="1600" baseline="0" dirty="0"/>
              <a:t> </a:t>
            </a:r>
            <a:r>
              <a:rPr lang="en-US" sz="1600" baseline="0" dirty="0" err="1"/>
              <a:t>megafunc</a:t>
            </a:r>
            <a:r>
              <a:rPr lang="en-US" sz="1600" baseline="0" dirty="0"/>
              <a:t>(x):</a:t>
            </a:r>
          </a:p>
          <a:p>
            <a:r>
              <a:rPr lang="en-US" sz="1600" baseline="0" dirty="0"/>
              <a:t>...     return x**3+2*x**2+1</a:t>
            </a:r>
          </a:p>
          <a:p>
            <a:r>
              <a:rPr lang="en-US" sz="1600" baseline="0" dirty="0"/>
              <a:t>... </a:t>
            </a:r>
          </a:p>
          <a:p>
            <a:r>
              <a:rPr lang="is-IS" sz="1600" baseline="0" dirty="0"/>
              <a:t>&gt;&gt;&gt; megafunc(5)</a:t>
            </a:r>
          </a:p>
          <a:p>
            <a:r>
              <a:rPr lang="is-IS" sz="1600" baseline="0" dirty="0"/>
              <a:t>176</a:t>
            </a:r>
          </a:p>
          <a:p>
            <a:r>
              <a:rPr lang="is-IS" sz="1600" baseline="0" dirty="0"/>
              <a:t>&gt;&gt;&gt; megafunc(2*2)</a:t>
            </a:r>
          </a:p>
          <a:p>
            <a:r>
              <a:rPr lang="cs-CZ" sz="1600" baseline="0" dirty="0"/>
              <a:t>97</a:t>
            </a:r>
          </a:p>
          <a:p>
            <a:r>
              <a:rPr lang="en-US" sz="1600" baseline="0" dirty="0"/>
              <a:t>&gt;&gt;&gt; a=7</a:t>
            </a:r>
          </a:p>
          <a:p>
            <a:r>
              <a:rPr lang="en-US" sz="1600" baseline="0" dirty="0"/>
              <a:t>&gt;&gt;&gt; </a:t>
            </a:r>
            <a:r>
              <a:rPr lang="en-US" sz="1600" baseline="0" dirty="0" err="1"/>
              <a:t>megafunc</a:t>
            </a:r>
            <a:r>
              <a:rPr lang="en-US" sz="1600" baseline="0" dirty="0"/>
              <a:t>(a)</a:t>
            </a:r>
          </a:p>
          <a:p>
            <a:r>
              <a:rPr lang="is-IS" sz="1600" baseline="0" dirty="0"/>
              <a:t>442</a:t>
            </a:r>
          </a:p>
          <a:p>
            <a:r>
              <a:rPr lang="en-US" sz="1600" baseline="0" dirty="0"/>
              <a:t>&gt;&gt;&gt; </a:t>
            </a:r>
          </a:p>
        </p:txBody>
      </p:sp>
      <p:sp>
        <p:nvSpPr>
          <p:cNvPr id="6" name="Left Arrow 5"/>
          <p:cNvSpPr/>
          <p:nvPr/>
        </p:nvSpPr>
        <p:spPr bwMode="auto">
          <a:xfrm>
            <a:off x="2555776" y="1000152"/>
            <a:ext cx="1553966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7199" y="966370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 err="1"/>
              <a:t>def</a:t>
            </a:r>
            <a:r>
              <a:rPr lang="en-US" sz="1800" baseline="0" dirty="0"/>
              <a:t> — </a:t>
            </a:r>
            <a:r>
              <a:rPr lang="ru-RU" sz="1800" baseline="0" dirty="0"/>
              <a:t>объявление функции</a:t>
            </a:r>
            <a:endParaRPr lang="en-US" sz="1800" baseline="0" dirty="0"/>
          </a:p>
        </p:txBody>
      </p:sp>
      <p:sp>
        <p:nvSpPr>
          <p:cNvPr id="8" name="Left Arrow 7"/>
          <p:cNvSpPr/>
          <p:nvPr/>
        </p:nvSpPr>
        <p:spPr bwMode="auto">
          <a:xfrm>
            <a:off x="2741590" y="134076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7199" y="1470426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return — </a:t>
            </a:r>
            <a:r>
              <a:rPr lang="ru-RU" sz="1800" baseline="0" dirty="0"/>
              <a:t>задаёт значение, которое вернёт функция</a:t>
            </a:r>
            <a:endParaRPr lang="en-US" sz="1800" baseline="0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2242295" y="3356992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7904" y="3414642"/>
            <a:ext cx="4397249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Вызов функции.</a:t>
            </a:r>
          </a:p>
          <a:p>
            <a:pPr algn="l"/>
            <a:r>
              <a:rPr lang="ru-RU" sz="1800" baseline="0" dirty="0"/>
              <a:t>В зависимости от аргументов функция выдаёт разный результат</a:t>
            </a:r>
            <a:endParaRPr lang="en-US" sz="1800" baseline="0" dirty="0"/>
          </a:p>
        </p:txBody>
      </p:sp>
      <p:sp>
        <p:nvSpPr>
          <p:cNvPr id="4" name="TextBox 3"/>
          <p:cNvSpPr txBox="1"/>
          <p:nvPr/>
        </p:nvSpPr>
        <p:spPr>
          <a:xfrm>
            <a:off x="236446" y="4560702"/>
            <a:ext cx="8522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В языке </a:t>
            </a:r>
            <a:r>
              <a:rPr lang="en-US" sz="1600" baseline="0" dirty="0"/>
              <a:t>Python: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функция физически появляется, когда интерпретатор доходит до выражения </a:t>
            </a:r>
            <a:r>
              <a:rPr lang="en-US" sz="1600" baseline="0" dirty="0" err="1"/>
              <a:t>def</a:t>
            </a:r>
            <a:r>
              <a:rPr lang="ru-RU" sz="1600" baseline="0" dirty="0"/>
              <a:t>, т. е. объявить функцию необходимо до её первого использования;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оператор </a:t>
            </a:r>
            <a:r>
              <a:rPr lang="en-US" sz="1600" baseline="0" dirty="0">
                <a:solidFill>
                  <a:srgbClr val="FF0000"/>
                </a:solidFill>
              </a:rPr>
              <a:t>return</a:t>
            </a:r>
            <a:r>
              <a:rPr lang="en-US" sz="1600" baseline="0" dirty="0"/>
              <a:t> </a:t>
            </a:r>
            <a:r>
              <a:rPr lang="ru-RU" sz="1600" baseline="0" dirty="0"/>
              <a:t>приводит к немедленному выходу из функции и возврату в то место кода, откуда она вызвана;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внутри функций можно заводить переменные с любыми именами, вне функции они не видны, можно не заботиться об отсутствии пересечений — концепция «</a:t>
            </a:r>
            <a:r>
              <a:rPr lang="ru-RU" sz="1600" baseline="0" dirty="0">
                <a:solidFill>
                  <a:srgbClr val="FF0000"/>
                </a:solidFill>
              </a:rPr>
              <a:t>пространств имён</a:t>
            </a:r>
            <a:r>
              <a:rPr lang="ru-RU" sz="1600" baseline="0" dirty="0"/>
              <a:t>» (</a:t>
            </a:r>
            <a:r>
              <a:rPr lang="en-US" sz="1600" baseline="0" dirty="0"/>
              <a:t>namespaces</a:t>
            </a:r>
            <a:r>
              <a:rPr lang="ru-RU" sz="1600" baseline="0" dirty="0"/>
              <a:t>).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</p:txBody>
      </p:sp>
      <p:sp>
        <p:nvSpPr>
          <p:cNvPr id="12" name="Left Arrow 11"/>
          <p:cNvSpPr/>
          <p:nvPr/>
        </p:nvSpPr>
        <p:spPr bwMode="auto">
          <a:xfrm rot="5400000">
            <a:off x="-22950" y="2044749"/>
            <a:ext cx="1321604" cy="484632"/>
          </a:xfrm>
          <a:prstGeom prst="leftArrow">
            <a:avLst/>
          </a:prstGeom>
          <a:solidFill>
            <a:srgbClr val="1B3F94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2135" y="2370495"/>
            <a:ext cx="4397249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Отступ — важен. Весь код тела функции должен иметь одинаковый отступ</a:t>
            </a:r>
            <a:endParaRPr lang="en-US" sz="1800" baseline="0" dirty="0"/>
          </a:p>
        </p:txBody>
      </p:sp>
      <p:sp>
        <p:nvSpPr>
          <p:cNvPr id="14" name="Left Arrow 13"/>
          <p:cNvSpPr/>
          <p:nvPr/>
        </p:nvSpPr>
        <p:spPr bwMode="auto">
          <a:xfrm>
            <a:off x="611560" y="2463232"/>
            <a:ext cx="3498182" cy="484632"/>
          </a:xfrm>
          <a:prstGeom prst="leftArrow">
            <a:avLst/>
          </a:prstGeom>
          <a:solidFill>
            <a:srgbClr val="1B3F94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88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Аргументы (параметры)</a:t>
            </a:r>
            <a:endParaRPr lang="en-US" altLang="en-US" sz="2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446" y="1052736"/>
            <a:ext cx="4191538" cy="345638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/>
              <a:t>&gt;&gt;&gt; </a:t>
            </a: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en-US" sz="2000" dirty="0" err="1"/>
              <a:t>ip_to_prefix</a:t>
            </a:r>
            <a:r>
              <a:rPr lang="en-US" sz="2000" dirty="0"/>
              <a:t>(</a:t>
            </a:r>
            <a:r>
              <a:rPr lang="en-US" sz="2000" dirty="0" err="1"/>
              <a:t>ip</a:t>
            </a:r>
            <a:r>
              <a:rPr lang="en-US" sz="2000" dirty="0"/>
              <a:t>, prefix="/24"):</a:t>
            </a:r>
          </a:p>
          <a:p>
            <a:r>
              <a:rPr lang="en-US" sz="2000" dirty="0"/>
              <a:t>...     return </a:t>
            </a:r>
            <a:r>
              <a:rPr lang="en-US" sz="2000" dirty="0" err="1"/>
              <a:t>ip</a:t>
            </a:r>
            <a:r>
              <a:rPr lang="ru-RU" sz="2000" dirty="0"/>
              <a:t> </a:t>
            </a:r>
            <a:r>
              <a:rPr lang="en-US" sz="2000" dirty="0"/>
              <a:t>+</a:t>
            </a:r>
            <a:r>
              <a:rPr lang="ru-RU" sz="2000" dirty="0"/>
              <a:t> </a:t>
            </a:r>
            <a:r>
              <a:rPr lang="en-US" sz="2000" dirty="0"/>
              <a:t>prefix</a:t>
            </a:r>
          </a:p>
          <a:p>
            <a:r>
              <a:rPr lang="en-US" sz="2000" dirty="0"/>
              <a:t>... </a:t>
            </a:r>
          </a:p>
          <a:p>
            <a:r>
              <a:rPr lang="es-ES_tradnl" sz="2000" dirty="0"/>
              <a:t>&gt;&gt;&gt; </a:t>
            </a:r>
            <a:r>
              <a:rPr lang="es-ES_tradnl" sz="2000" dirty="0" err="1"/>
              <a:t>ip_to_prefix</a:t>
            </a:r>
            <a:r>
              <a:rPr lang="es-ES_tradnl" sz="2000" dirty="0"/>
              <a:t>("192.168.1.1")</a:t>
            </a:r>
          </a:p>
          <a:p>
            <a:r>
              <a:rPr lang="tr-TR" sz="2000" dirty="0"/>
              <a:t>'192.168.1.1/24'</a:t>
            </a:r>
          </a:p>
          <a:p>
            <a:r>
              <a:rPr lang="es-ES_tradnl" sz="2000" dirty="0"/>
              <a:t>&gt;&gt;&gt; </a:t>
            </a:r>
            <a:r>
              <a:rPr lang="es-ES_tradnl" sz="2000" dirty="0" err="1"/>
              <a:t>ip_to_prefix</a:t>
            </a:r>
            <a:r>
              <a:rPr lang="es-ES_tradnl" sz="2000" dirty="0"/>
              <a:t>("192.168.1.1", "/28")</a:t>
            </a:r>
          </a:p>
          <a:p>
            <a:r>
              <a:rPr lang="tr-TR" sz="2000" dirty="0"/>
              <a:t>'192.168.1.1/28'</a:t>
            </a:r>
          </a:p>
          <a:p>
            <a:r>
              <a:rPr lang="es-ES_tradnl" sz="2000" dirty="0"/>
              <a:t>&gt;&gt;&gt; </a:t>
            </a:r>
            <a:r>
              <a:rPr lang="es-ES_tradnl" sz="2000" dirty="0" err="1"/>
              <a:t>ip_to_prefix</a:t>
            </a:r>
            <a:r>
              <a:rPr lang="es-ES_tradnl" sz="2000" dirty="0"/>
              <a:t>("192.168.1.1", </a:t>
            </a:r>
            <a:r>
              <a:rPr lang="es-ES_tradnl" sz="2000" dirty="0" err="1"/>
              <a:t>prefix</a:t>
            </a:r>
            <a:r>
              <a:rPr lang="es-ES_tradnl" sz="2000" dirty="0"/>
              <a:t>="/27")</a:t>
            </a:r>
          </a:p>
          <a:p>
            <a:r>
              <a:rPr lang="tr-TR" sz="2000" dirty="0"/>
              <a:t>'192.168.1.1/27'</a:t>
            </a:r>
          </a:p>
          <a:p>
            <a:r>
              <a:rPr lang="es-ES_tradnl" sz="2000" dirty="0"/>
              <a:t>&gt;&gt;&gt; </a:t>
            </a:r>
            <a:r>
              <a:rPr lang="es-ES_tradnl" sz="2000" dirty="0" err="1"/>
              <a:t>ip_to_prefix</a:t>
            </a:r>
            <a:r>
              <a:rPr lang="es-ES_tradnl" sz="2000" dirty="0"/>
              <a:t>(</a:t>
            </a:r>
            <a:r>
              <a:rPr lang="es-ES_tradnl" sz="2000" dirty="0" err="1"/>
              <a:t>prefix</a:t>
            </a:r>
            <a:r>
              <a:rPr lang="es-ES_tradnl" sz="2000" dirty="0"/>
              <a:t>="/26", </a:t>
            </a:r>
            <a:r>
              <a:rPr lang="es-ES_tradnl" sz="2000" dirty="0" err="1"/>
              <a:t>ip</a:t>
            </a:r>
            <a:r>
              <a:rPr lang="es-ES_tradnl" sz="2000" dirty="0"/>
              <a:t>="172.16.20.10")</a:t>
            </a:r>
          </a:p>
          <a:p>
            <a:r>
              <a:rPr lang="tr-TR" sz="2000" dirty="0"/>
              <a:t>'172.16.20.10/26'</a:t>
            </a:r>
          </a:p>
          <a:p>
            <a:r>
              <a:rPr lang="en-US" sz="2000" dirty="0"/>
              <a:t>&gt;&gt;&gt; </a:t>
            </a:r>
          </a:p>
        </p:txBody>
      </p:sp>
      <p:sp>
        <p:nvSpPr>
          <p:cNvPr id="6" name="Left Arrow 5"/>
          <p:cNvSpPr/>
          <p:nvPr/>
        </p:nvSpPr>
        <p:spPr bwMode="auto">
          <a:xfrm>
            <a:off x="3348174" y="115711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9607" y="1191041"/>
            <a:ext cx="3984881" cy="116955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Аргумент </a:t>
            </a:r>
            <a:r>
              <a:rPr lang="en-US" sz="1400" baseline="0" dirty="0"/>
              <a:t>prefix </a:t>
            </a:r>
            <a:r>
              <a:rPr lang="ru-RU" sz="1400" baseline="0" dirty="0"/>
              <a:t>имеет значение по умолчанию </a:t>
            </a:r>
            <a:r>
              <a:rPr lang="en-US" sz="1400" baseline="0" dirty="0"/>
              <a:t>“/24”</a:t>
            </a:r>
            <a:endParaRPr lang="ru-RU" sz="1400" baseline="0" dirty="0"/>
          </a:p>
          <a:p>
            <a:pPr algn="l"/>
            <a:r>
              <a:rPr lang="ru-RU" sz="1400" baseline="0" dirty="0"/>
              <a:t>Если его не передать в функцию — ошибки не будет, будет использовано именно это значение</a:t>
            </a:r>
            <a:endParaRPr lang="en-US" sz="1400" baseline="0" dirty="0"/>
          </a:p>
        </p:txBody>
      </p:sp>
      <p:sp>
        <p:nvSpPr>
          <p:cNvPr id="8" name="Left Arrow 7"/>
          <p:cNvSpPr/>
          <p:nvPr/>
        </p:nvSpPr>
        <p:spPr bwMode="auto">
          <a:xfrm>
            <a:off x="3139728" y="2405704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9606" y="3022095"/>
            <a:ext cx="3984881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Передача аргументов по имени, можно даже поменять их порядок</a:t>
            </a:r>
            <a:endParaRPr lang="en-US" sz="1800" baseline="0" dirty="0"/>
          </a:p>
        </p:txBody>
      </p:sp>
      <p:sp>
        <p:nvSpPr>
          <p:cNvPr id="11" name="TextBox 10"/>
          <p:cNvSpPr txBox="1"/>
          <p:nvPr/>
        </p:nvSpPr>
        <p:spPr>
          <a:xfrm>
            <a:off x="4979607" y="2483305"/>
            <a:ext cx="3984880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Передача аргументов по позиции</a:t>
            </a:r>
            <a:endParaRPr lang="en-US" sz="1800" baseline="0" dirty="0"/>
          </a:p>
        </p:txBody>
      </p:sp>
      <p:sp>
        <p:nvSpPr>
          <p:cNvPr id="4" name="TextBox 3"/>
          <p:cNvSpPr txBox="1"/>
          <p:nvPr/>
        </p:nvSpPr>
        <p:spPr>
          <a:xfrm>
            <a:off x="297773" y="4666290"/>
            <a:ext cx="8018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Аргументы можно задавать</a:t>
            </a:r>
            <a:r>
              <a:rPr lang="en-US" sz="1600" baseline="0" dirty="0"/>
              <a:t>: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позицией;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именем;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по умолчанию. 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</p:txBody>
      </p:sp>
      <p:sp>
        <p:nvSpPr>
          <p:cNvPr id="12" name="Left Arrow 11"/>
          <p:cNvSpPr/>
          <p:nvPr/>
        </p:nvSpPr>
        <p:spPr bwMode="auto">
          <a:xfrm>
            <a:off x="3563888" y="296444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86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Функции</a:t>
            </a:r>
            <a:r>
              <a:rPr lang="en-US" altLang="en-US" sz="2800" dirty="0"/>
              <a:t> </a:t>
            </a:r>
            <a:r>
              <a:rPr lang="ru-RU" altLang="en-US" sz="2800" dirty="0"/>
              <a:t>как объекты первого класса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80648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Функции</a:t>
            </a:r>
            <a:r>
              <a:rPr lang="en-US" altLang="en-US" sz="2000" baseline="0" dirty="0"/>
              <a:t> </a:t>
            </a:r>
            <a:r>
              <a:rPr lang="ru-RU" altLang="en-US" sz="2000" baseline="0" dirty="0"/>
              <a:t>в </a:t>
            </a:r>
            <a:r>
              <a:rPr lang="en-US" altLang="en-US" sz="2000" baseline="0" dirty="0"/>
              <a:t>Python — </a:t>
            </a:r>
            <a:r>
              <a:rPr lang="ru-RU" altLang="en-US" sz="2000" baseline="0" dirty="0"/>
              <a:t>так называемые «объекты первого класса», т. е. их можно не только вычислять или исполнять, но и: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присваивать переменным (всю функцию как целое);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передавать как аргументы другим функциям;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возвращать как результат из функций;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конструировать из них списки, словари и др. сложные структуры;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создавать анонимные функции (конструкция </a:t>
            </a:r>
            <a:r>
              <a:rPr lang="en-US" altLang="en-US" sz="2000" baseline="0" dirty="0"/>
              <a:t>lambda).</a:t>
            </a: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0915F-28F1-2F6B-628E-6F20E5BF2050}"/>
              </a:ext>
            </a:extLst>
          </p:cNvPr>
          <p:cNvSpPr txBox="1"/>
          <p:nvPr/>
        </p:nvSpPr>
        <p:spPr>
          <a:xfrm>
            <a:off x="510621" y="5388673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>
                <a:solidFill>
                  <a:srgbClr val="00B050"/>
                </a:solidFill>
              </a:rPr>
              <a:t>Функции, принимающие в качестве аргументов другие функции, называются </a:t>
            </a:r>
            <a:r>
              <a:rPr lang="ru-RU" sz="1600" b="1" baseline="0" dirty="0">
                <a:solidFill>
                  <a:srgbClr val="00B050"/>
                </a:solidFill>
              </a:rPr>
              <a:t>функциями высшего порядка</a:t>
            </a:r>
          </a:p>
        </p:txBody>
      </p:sp>
    </p:spTree>
    <p:extLst>
      <p:ext uri="{BB962C8B-B14F-4D97-AF65-F5344CB8AC3E}">
        <p14:creationId xmlns:p14="http://schemas.microsoft.com/office/powerpoint/2010/main" val="408356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Лирическое отступление — парадигмы программирования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4040547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i="1" baseline="0" dirty="0">
              <a:solidFill>
                <a:srgbClr val="00B050"/>
              </a:solidFill>
            </a:endParaRPr>
          </a:p>
          <a:p>
            <a:pPr algn="l"/>
            <a:r>
              <a:rPr lang="ru-RU" sz="1600" i="1" baseline="0" dirty="0">
                <a:solidFill>
                  <a:srgbClr val="00B050"/>
                </a:solidFill>
              </a:rPr>
              <a:t>«Сам термин  «Парадигма программирования» означает способ восприятия человеком (программистом) компьютерной программы и её процесса исполнения. Надо заметить, что парадигмы относятся скорее к мышлению программиста, чем к средствам языков программирования, но язык при этом может стимулировать, поощрять, а в некоторых случаях — и навязывать определённый стиль мышления».</a:t>
            </a:r>
          </a:p>
          <a:p>
            <a:pPr algn="r"/>
            <a:r>
              <a:rPr lang="ru-RU" sz="1600" i="1" baseline="0" dirty="0">
                <a:solidFill>
                  <a:srgbClr val="00B050"/>
                </a:solidFill>
              </a:rPr>
              <a:t>А. В. Столяров (</a:t>
            </a:r>
            <a:r>
              <a:rPr lang="en-US" sz="1600" i="1" baseline="0" dirty="0">
                <a:solidFill>
                  <a:srgbClr val="00B050"/>
                </a:solidFill>
                <a:hlinkClick r:id="rId3"/>
              </a:rPr>
              <a:t>http://www.stolyarov.info</a:t>
            </a:r>
            <a:r>
              <a:rPr lang="en-US" sz="1600" i="1" baseline="0" dirty="0">
                <a:solidFill>
                  <a:srgbClr val="00B050"/>
                </a:solidFill>
              </a:rPr>
              <a:t>)</a:t>
            </a:r>
            <a:endParaRPr lang="ru-RU" sz="1600" i="1" baseline="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Парадигма программирования — нестрогое понятие, определяющее способы организации и структуризации работы компьютера при написании программ</a:t>
            </a:r>
          </a:p>
          <a:p>
            <a:pPr algn="l" eaLnBrk="1" hangingPunct="1"/>
            <a:endParaRPr lang="ru-RU" altLang="en-US" sz="1800" baseline="0" dirty="0"/>
          </a:p>
          <a:p>
            <a:pPr algn="l"/>
            <a:r>
              <a:rPr lang="ru-RU" altLang="en-US" sz="1800" baseline="0" dirty="0"/>
              <a:t>В литературе вопрос описан противоречиво, тем не менее, автор курса полагает, что парадигм программирования всего две:</a:t>
            </a:r>
          </a:p>
          <a:p>
            <a:pPr algn="l"/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Императивное программирование</a:t>
            </a:r>
          </a:p>
          <a:p>
            <a:pPr marL="285750" indent="-285750" algn="l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Декларативное программирование</a:t>
            </a:r>
          </a:p>
          <a:p>
            <a:pPr algn="l"/>
            <a:endParaRPr lang="ru-RU" altLang="en-US" sz="1800" baseline="0" dirty="0"/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725619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Императивное («фон-неймановское») программирование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37444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Программист описывает,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как</a:t>
            </a:r>
            <a:r>
              <a:rPr lang="ru-RU" altLang="en-US" sz="2000" baseline="0" dirty="0"/>
              <a:t> решать проблему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Программа представляет собой упорядоченный набор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инструкций</a:t>
            </a:r>
            <a:r>
              <a:rPr lang="ru-RU" altLang="en-US" sz="2000" baseline="0" dirty="0"/>
              <a:t>, которые компьютер выполняет (обычно) последовательно.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Примеры чисто императивных языков — </a:t>
            </a:r>
            <a:r>
              <a:rPr lang="en-US" altLang="en-US" sz="2000" baseline="0" dirty="0"/>
              <a:t>Pascal, C, Fortran</a:t>
            </a:r>
            <a:r>
              <a:rPr lang="ru-RU" altLang="en-US" sz="2000" baseline="0" dirty="0"/>
              <a:t>.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pic>
        <p:nvPicPr>
          <p:cNvPr id="1026" name="Picture 2" descr="http://vrtp.ru/uploads/post-155-14820800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96" y="1484784"/>
            <a:ext cx="489654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6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Декларативное программирование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382251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Программист описывает,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что</a:t>
            </a:r>
            <a:r>
              <a:rPr lang="ru-RU" altLang="en-US" sz="2000" baseline="0" dirty="0"/>
              <a:t> представляют собой проблема и результат.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Программа представляет собой набор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требований</a:t>
            </a:r>
            <a:r>
              <a:rPr lang="ru-RU" altLang="en-US" sz="2000" baseline="0" dirty="0"/>
              <a:t> к результату. 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Примеры чисто декларативных языков — </a:t>
            </a:r>
            <a:r>
              <a:rPr lang="en-US" altLang="en-US" sz="2000" baseline="0" dirty="0"/>
              <a:t>SQL, HTML</a:t>
            </a:r>
            <a:r>
              <a:rPr lang="ru-RU" altLang="en-US" sz="2000" baseline="0" dirty="0"/>
              <a:t>, конфигурационные файлы оборудования </a:t>
            </a:r>
            <a:r>
              <a:rPr lang="en-US" altLang="en-US" sz="2000" baseline="0" dirty="0"/>
              <a:t>Cisco </a:t>
            </a:r>
            <a:r>
              <a:rPr lang="ru-RU" altLang="en-US" sz="2000" baseline="0" dirty="0"/>
              <a:t>и формулы (не макросы) </a:t>
            </a:r>
            <a:r>
              <a:rPr lang="en-US" altLang="en-US" sz="2000" baseline="0" dirty="0"/>
              <a:t>MS Excel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pic>
        <p:nvPicPr>
          <p:cNvPr id="1028" name="Picture 4" descr="http://moipodval.ru/wp-content/uploads/2015/02/smotrovaya-y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75" y="1315616"/>
            <a:ext cx="4602425" cy="276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26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Направления императивного программирования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Внутри императивной парадигмы выделяют направления:</a:t>
            </a:r>
          </a:p>
          <a:p>
            <a:pPr marL="285750" indent="-285750" algn="l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Структурное программирование — программа представляет собой комбинацию из трёх управляющих структур — следование, ветвление и цикл</a:t>
            </a:r>
          </a:p>
          <a:p>
            <a:pPr marL="285750" indent="-285750" algn="l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Процедурное программирование — программа представляет собой комбинацию подпрограмм (фрагментов кода, решающих отдельные частные задачи)</a:t>
            </a:r>
          </a:p>
          <a:p>
            <a:pPr marL="285750" indent="-285750" algn="l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Объектно-ориентированное программирование — программа в ходе работы создаёт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объекты</a:t>
            </a:r>
            <a:r>
              <a:rPr lang="ru-RU" altLang="en-US" sz="1800" baseline="0" dirty="0"/>
              <a:t> (виртуальные сущности в памяти компьютера — «чёрные ящики»), которые взаимодействуют друг с другом (вызывают друг у друга методы или посылают друг другу сообщения, что одно и то же)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854071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Направления декларативного программирования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Внутри декларативной парадигмы выделяют направления: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Функциональное программирование — программа представляет собой функцию, вычисляемую в математическом смысле, и которая может быть описана как объединение результатов вычисления других функций (примеры языков — </a:t>
            </a:r>
            <a:r>
              <a:rPr lang="en-US" altLang="en-US" sz="1800" baseline="0" dirty="0"/>
              <a:t>Lisp, Scheme, Haskell)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Логическое программирование — программа представляет собой описание фактов и правил преобразования фактов; порядок применения правил к фактам определяет система, программист влияет на процесс лишь косвенно</a:t>
            </a:r>
            <a:r>
              <a:rPr lang="en-US" altLang="en-US" sz="1800" baseline="0" dirty="0"/>
              <a:t> (</a:t>
            </a:r>
            <a:r>
              <a:rPr lang="ru-RU" altLang="en-US" sz="1800" baseline="0" dirty="0"/>
              <a:t>пример языка — </a:t>
            </a:r>
            <a:r>
              <a:rPr lang="en-US" altLang="en-US" sz="1800" baseline="0" dirty="0"/>
              <a:t>Prolog)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algn="l"/>
            <a:r>
              <a:rPr lang="en-US" altLang="en-US" sz="1800" baseline="0" dirty="0"/>
              <a:t>«</a:t>
            </a:r>
            <a:r>
              <a:rPr lang="ru-RU" altLang="en-US" sz="1800" baseline="0" dirty="0"/>
              <a:t>Чисто декларативных» и «чисто императивных» языков достаточно мало.</a:t>
            </a:r>
          </a:p>
          <a:p>
            <a:pPr algn="l"/>
            <a:endParaRPr lang="ru-RU" altLang="en-US" sz="1800" baseline="0" dirty="0"/>
          </a:p>
          <a:p>
            <a:pPr algn="l"/>
            <a:r>
              <a:rPr lang="en-US" altLang="en-US" sz="1800" baseline="0" dirty="0"/>
              <a:t>Python </a:t>
            </a:r>
            <a:r>
              <a:rPr lang="ru-RU" altLang="en-US" sz="1800" baseline="0" dirty="0"/>
              <a:t>изначально проектировался как </a:t>
            </a:r>
            <a:r>
              <a:rPr lang="ru-RU" altLang="en-US" sz="1800" baseline="0" dirty="0" err="1"/>
              <a:t>мультипарадигменный</a:t>
            </a:r>
            <a:r>
              <a:rPr lang="ru-RU" altLang="en-US" sz="1800" baseline="0" dirty="0"/>
              <a:t> язык,</a:t>
            </a:r>
            <a:br>
              <a:rPr lang="ru-RU" altLang="en-US" sz="1800" baseline="0" dirty="0"/>
            </a:br>
            <a:r>
              <a:rPr lang="ru-RU" altLang="en-US" sz="1800" baseline="0" dirty="0"/>
              <a:t>т. е. позволяет писать программы в разных парадигмах, и произвольно их комбинировать.</a:t>
            </a: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5657052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Понятие о функциональном программировании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Программа рассматривается как результат исполнения одной или нескольких </a:t>
            </a:r>
            <a:r>
              <a:rPr lang="ru-RU" altLang="en-US" sz="1600" b="1" baseline="0" dirty="0">
                <a:solidFill>
                  <a:srgbClr val="FF0000"/>
                </a:solidFill>
              </a:rPr>
              <a:t>функций</a:t>
            </a:r>
            <a:endParaRPr lang="en-US" altLang="en-US" sz="1600" b="1" baseline="0" dirty="0">
              <a:solidFill>
                <a:srgbClr val="FF0000"/>
              </a:solidFill>
            </a:endParaRP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Результат функции зависит только от её аргументов, и не зависит от количества и порядка предыдущих вызовов (свойство </a:t>
            </a:r>
            <a:r>
              <a:rPr lang="ru-RU" altLang="en-US" sz="1600" b="1" baseline="0" dirty="0">
                <a:solidFill>
                  <a:srgbClr val="FF0000"/>
                </a:solidFill>
              </a:rPr>
              <a:t>детерминированности</a:t>
            </a:r>
            <a:r>
              <a:rPr lang="ru-RU" altLang="en-US" sz="1600" baseline="0" dirty="0"/>
              <a:t>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Предполагается, что единственным эффектом исполнения функции является вычисление её результата (отсутствие </a:t>
            </a:r>
            <a:r>
              <a:rPr lang="ru-RU" altLang="en-US" sz="1600" b="1" baseline="0" dirty="0">
                <a:solidFill>
                  <a:srgbClr val="FF0000"/>
                </a:solidFill>
              </a:rPr>
              <a:t>побочных эффектов</a:t>
            </a:r>
            <a:r>
              <a:rPr lang="ru-RU" altLang="en-US" sz="1600" baseline="0" dirty="0"/>
              <a:t>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Код, написанный в таком стиле, хорошо поддаётся параллельному выполнению, кэшированию результатов, «ленивым» вычислениям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«Бытовой» пример практически чистого функционального кода — формулы </a:t>
            </a:r>
            <a:r>
              <a:rPr lang="en-US" altLang="en-US" sz="1600" baseline="0" dirty="0"/>
              <a:t>MS Excel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Популярный подход </a:t>
            </a:r>
            <a:r>
              <a:rPr lang="en-US" altLang="en-US" sz="1600" baseline="0" dirty="0"/>
              <a:t>“REST” </a:t>
            </a:r>
            <a:r>
              <a:rPr lang="ru-RU" altLang="en-US" sz="1600" baseline="0" dirty="0"/>
              <a:t>для организации взаимодействия клиентов и серверов в Интернете опирается на подходы функционального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556529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Пример передачи функции как аргумента — встроенная функция </a:t>
            </a:r>
            <a:r>
              <a:rPr lang="en-US" altLang="en-US" sz="2400" dirty="0"/>
              <a:t>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Имеет два аргумента, первый из которых — тоже функция</a:t>
            </a: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Второй аргумент — последовательность (список, кортеж, словарь или другой </a:t>
            </a:r>
            <a:r>
              <a:rPr lang="ru-RU" altLang="en-US" sz="1800" baseline="0" dirty="0">
                <a:solidFill>
                  <a:srgbClr val="FF0000"/>
                </a:solidFill>
              </a:rPr>
              <a:t>итерируемый объект</a:t>
            </a:r>
            <a:r>
              <a:rPr lang="ru-RU" altLang="en-US" sz="1800" baseline="0" dirty="0"/>
              <a:t>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Применяет функцию, переданную в качестве первого аргумента, к элементам последовательности, переданной в качестве второго аргумента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Возвращает последовательность результатов (</a:t>
            </a:r>
            <a:r>
              <a:rPr lang="ru-RU" altLang="en-US" sz="1800" baseline="0" dirty="0">
                <a:solidFill>
                  <a:srgbClr val="FF0000"/>
                </a:solidFill>
              </a:rPr>
              <a:t>итерируемый объект — </a:t>
            </a:r>
            <a:r>
              <a:rPr lang="en-US" altLang="en-US" sz="1800" baseline="0" dirty="0">
                <a:solidFill>
                  <a:srgbClr val="FF0000"/>
                </a:solidFill>
              </a:rPr>
              <a:t>surprise!</a:t>
            </a:r>
            <a:r>
              <a:rPr lang="en-US" altLang="en-US" sz="1800" baseline="0" dirty="0"/>
              <a:t>)</a:t>
            </a:r>
            <a:r>
              <a:rPr lang="ru-RU" altLang="en-US" sz="1800" baseline="0" dirty="0"/>
              <a:t>, которую можно преобразовать в список</a:t>
            </a:r>
          </a:p>
          <a:p>
            <a:pPr lvl="1" algn="l"/>
            <a:r>
              <a:rPr lang="ru-RU" altLang="en-US" sz="1400" i="1" baseline="0" dirty="0"/>
              <a:t>Примечание 1</a:t>
            </a:r>
            <a:r>
              <a:rPr lang="ru-RU" altLang="en-US" sz="1400" baseline="0" dirty="0"/>
              <a:t>: в </a:t>
            </a:r>
            <a:r>
              <a:rPr lang="en-US" altLang="en-US" sz="1400" baseline="0" dirty="0"/>
              <a:t>Python2 map </a:t>
            </a:r>
            <a:r>
              <a:rPr lang="ru-RU" altLang="en-US" sz="1400" baseline="0" dirty="0"/>
              <a:t>создаёт и возвращает физически существующий список</a:t>
            </a:r>
          </a:p>
          <a:p>
            <a:pPr lvl="1" algn="l"/>
            <a:r>
              <a:rPr lang="ru-RU" altLang="en-US" sz="1400" i="1" baseline="0" dirty="0"/>
              <a:t>Примечание</a:t>
            </a:r>
            <a:r>
              <a:rPr lang="ru-RU" altLang="en-US" sz="1400" baseline="0" dirty="0"/>
              <a:t> 2</a:t>
            </a:r>
            <a:r>
              <a:rPr lang="en-US" altLang="en-US" sz="1400" baseline="0" dirty="0"/>
              <a:t>: 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Python3 </a:t>
            </a:r>
            <a:r>
              <a:rPr lang="ru-RU" altLang="en-US" sz="1400" baseline="0" dirty="0"/>
              <a:t>возвращается специальная сущность, называемая итератором, подробнее — см. семинар 1.3</a:t>
            </a:r>
            <a:endParaRPr lang="en-US" altLang="en-US" sz="1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55576" y="5157192"/>
            <a:ext cx="3168352" cy="12961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t=map(</a:t>
            </a:r>
            <a:r>
              <a:rPr lang="en-US" sz="1400" baseline="0" dirty="0" err="1"/>
              <a:t>megafunc</a:t>
            </a:r>
            <a:r>
              <a:rPr lang="en-US" sz="1400" baseline="0" dirty="0"/>
              <a:t>, [5, 10, 15, 20])</a:t>
            </a:r>
          </a:p>
          <a:p>
            <a:r>
              <a:rPr lang="hr-HR" sz="1400" baseline="0" dirty="0"/>
              <a:t>&gt;&gt;&gt; list(t)</a:t>
            </a:r>
          </a:p>
          <a:p>
            <a:r>
              <a:rPr lang="cs-CZ" sz="1400" baseline="0" dirty="0"/>
              <a:t>[176, 1201, 3826, 8801]</a:t>
            </a:r>
          </a:p>
          <a:p>
            <a:r>
              <a:rPr lang="en-US" sz="1400" baseline="0" dirty="0"/>
              <a:t>&gt;&gt;&gt;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4152" y="5223022"/>
            <a:ext cx="3755478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Передаём ранее определённую функцию </a:t>
            </a:r>
            <a:r>
              <a:rPr lang="en-US" sz="1800" baseline="0" dirty="0" err="1"/>
              <a:t>megafunc</a:t>
            </a:r>
            <a:r>
              <a:rPr lang="en-US" sz="1800" baseline="0" dirty="0"/>
              <a:t> </a:t>
            </a:r>
            <a:r>
              <a:rPr lang="ru-RU" sz="1800" baseline="0" dirty="0"/>
              <a:t>как аргумент в функцию </a:t>
            </a:r>
            <a:r>
              <a:rPr lang="en-US" sz="1800" baseline="0" dirty="0"/>
              <a:t>map</a:t>
            </a:r>
          </a:p>
        </p:txBody>
      </p:sp>
      <p:sp>
        <p:nvSpPr>
          <p:cNvPr id="7" name="Left Arrow 6"/>
          <p:cNvSpPr/>
          <p:nvPr/>
        </p:nvSpPr>
        <p:spPr bwMode="auto">
          <a:xfrm>
            <a:off x="3778433" y="5165372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39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Общие сведения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r" eaLnBrk="1" hangingPunct="1"/>
            <a:r>
              <a:rPr lang="en-US" altLang="en-US" sz="1800" i="1" dirty="0">
                <a:solidFill>
                  <a:srgbClr val="00B050"/>
                </a:solidFill>
              </a:rPr>
              <a:t>«</a:t>
            </a:r>
            <a:r>
              <a:rPr lang="ru-RU" altLang="en-US" sz="1800" i="1" dirty="0">
                <a:solidFill>
                  <a:srgbClr val="00B050"/>
                </a:solidFill>
              </a:rPr>
              <a:t>Змея длиной 3,14</a:t>
            </a:r>
            <a:r>
              <a:rPr lang="en-US" altLang="en-US" sz="1800" i="1" dirty="0">
                <a:solidFill>
                  <a:srgbClr val="00B050"/>
                </a:solidFill>
              </a:rPr>
              <a:t>159…</a:t>
            </a:r>
            <a:r>
              <a:rPr lang="ru-RU" altLang="en-US" sz="1800" i="1" dirty="0">
                <a:solidFill>
                  <a:srgbClr val="00B050"/>
                </a:solidFill>
              </a:rPr>
              <a:t> метра называется </a:t>
            </a:r>
            <a:r>
              <a:rPr lang="en-US" altLang="en-US" sz="1800" i="1" dirty="0">
                <a:solidFill>
                  <a:srgbClr val="00B050"/>
                </a:solidFill>
              </a:rPr>
              <a:t>𝜋-</a:t>
            </a:r>
            <a:r>
              <a:rPr lang="ru-RU" altLang="en-US" sz="1800" i="1" dirty="0">
                <a:solidFill>
                  <a:srgbClr val="00B050"/>
                </a:solidFill>
              </a:rPr>
              <a:t>тон</a:t>
            </a:r>
            <a:r>
              <a:rPr lang="en-US" altLang="en-US" sz="1800" i="1" dirty="0">
                <a:solidFill>
                  <a:srgbClr val="00B050"/>
                </a:solidFill>
              </a:rPr>
              <a:t>»</a:t>
            </a:r>
            <a:endParaRPr lang="ru-RU" altLang="en-US" sz="1800" i="1" dirty="0">
              <a:solidFill>
                <a:srgbClr val="00B050"/>
              </a:solidFill>
            </a:endParaRPr>
          </a:p>
          <a:p>
            <a:pPr algn="r" eaLnBrk="1" hangingPunct="1"/>
            <a:r>
              <a:rPr lang="ru-RU" altLang="en-US" sz="1800" i="1" dirty="0">
                <a:solidFill>
                  <a:srgbClr val="00B050"/>
                </a:solidFill>
              </a:rPr>
              <a:t>© народное</a:t>
            </a:r>
            <a:endParaRPr lang="en-US" altLang="en-US" sz="1800" i="1" dirty="0">
              <a:solidFill>
                <a:srgbClr val="00B050"/>
              </a:solidFill>
            </a:endParaRP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ru-RU" altLang="en-US" sz="1600" dirty="0"/>
              <a:t>Используем </a:t>
            </a:r>
            <a:r>
              <a:rPr lang="en-US" altLang="en-US" sz="1600" dirty="0"/>
              <a:t>Python 3 (</a:t>
            </a:r>
            <a:r>
              <a:rPr lang="ru-RU" altLang="en-US" sz="1600" dirty="0"/>
              <a:t>последняя «продуктивная» версия — 3.12, но для курса нужно установить 3.11)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600" dirty="0"/>
              <a:t>Python 2 </a:t>
            </a:r>
            <a:r>
              <a:rPr lang="ru-RU" altLang="en-US" sz="1600" dirty="0"/>
              <a:t>больше не поддерживается (</a:t>
            </a:r>
            <a:r>
              <a:rPr lang="en-US" altLang="en-US" sz="1600" dirty="0" err="1"/>
              <a:t>EoL</a:t>
            </a:r>
            <a:r>
              <a:rPr lang="en-US" altLang="en-US" sz="1600" dirty="0"/>
              <a:t> </a:t>
            </a:r>
            <a:r>
              <a:rPr lang="ru-RU" altLang="en-US" sz="1600" dirty="0"/>
              <a:t>апрель 2020 г.), многие библиотеки работают в </a:t>
            </a:r>
            <a:r>
              <a:rPr lang="en-US" altLang="en-US" sz="1600" dirty="0"/>
              <a:t>Python 3, </a:t>
            </a:r>
            <a:r>
              <a:rPr lang="ru-RU" altLang="en-US" sz="1600" dirty="0"/>
              <a:t>но не работают в </a:t>
            </a:r>
            <a:r>
              <a:rPr lang="en-US" altLang="en-US" sz="1600" dirty="0"/>
              <a:t>Python 2)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более корректно работает с </a:t>
            </a:r>
            <a:r>
              <a:rPr lang="en-US" altLang="en-US" sz="1600" dirty="0"/>
              <a:t>Unicode (</a:t>
            </a:r>
            <a:r>
              <a:rPr lang="ru-RU" altLang="en-US" sz="1600" dirty="0"/>
              <a:t>в России живем, нам без русского никак)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активно развивается, является современным языком программирования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eaLnBrk="1" hangingPunct="1"/>
            <a:r>
              <a:rPr lang="ru-RU" altLang="en-US" sz="1600" dirty="0"/>
              <a:t>Обязательно рассмотрим отличия от </a:t>
            </a:r>
            <a:r>
              <a:rPr lang="en-US" altLang="en-US" sz="1600" dirty="0"/>
              <a:t>Python 2</a:t>
            </a:r>
            <a:r>
              <a:rPr lang="ru-RU" altLang="en-US" sz="1600" dirty="0"/>
              <a:t>, который всё ещё применяется</a:t>
            </a:r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44816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map — </a:t>
            </a:r>
            <a:r>
              <a:rPr lang="ru-RU" altLang="en-US" sz="2400" dirty="0"/>
              <a:t>ещё примеры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07741" y="1180221"/>
            <a:ext cx="4752528" cy="368893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</a:t>
            </a:r>
            <a:r>
              <a:rPr lang="en-US" sz="1600" baseline="0" dirty="0" err="1"/>
              <a:t>def</a:t>
            </a:r>
            <a:r>
              <a:rPr lang="en-US" sz="1600" baseline="0" dirty="0"/>
              <a:t> pow2(x): return x*x</a:t>
            </a:r>
          </a:p>
          <a:p>
            <a:r>
              <a:rPr lang="en-US" sz="1600" baseline="0" dirty="0"/>
              <a:t>... </a:t>
            </a:r>
          </a:p>
          <a:p>
            <a:r>
              <a:rPr lang="en-US" sz="1600" baseline="0" dirty="0"/>
              <a:t>&gt;&gt;&gt; </a:t>
            </a:r>
            <a:r>
              <a:rPr lang="en-US" sz="1600" baseline="0" dirty="0" err="1"/>
              <a:t>def</a:t>
            </a:r>
            <a:r>
              <a:rPr lang="en-US" sz="1600" baseline="0" dirty="0"/>
              <a:t> pow3(x): return x*x*x</a:t>
            </a:r>
          </a:p>
          <a:p>
            <a:r>
              <a:rPr lang="en-US" sz="1600" baseline="0" dirty="0"/>
              <a:t>... </a:t>
            </a:r>
          </a:p>
          <a:p>
            <a:r>
              <a:rPr lang="en-US" sz="1600" baseline="0" dirty="0"/>
              <a:t>&gt;&gt;&gt; list(map(pow2, range(0, 5)))</a:t>
            </a:r>
          </a:p>
          <a:p>
            <a:r>
              <a:rPr lang="en-US" sz="1600" baseline="0" dirty="0"/>
              <a:t>[0, 1, 4, 9, 16]</a:t>
            </a:r>
          </a:p>
          <a:p>
            <a:r>
              <a:rPr lang="en-US" sz="1600" baseline="0" dirty="0"/>
              <a:t>&gt;&gt;&gt; list(map(pow3, range(0, 5)))</a:t>
            </a:r>
          </a:p>
          <a:p>
            <a:r>
              <a:rPr lang="en-US" sz="1600" baseline="0" dirty="0"/>
              <a:t>[0, 1, 8, 27, 64]</a:t>
            </a:r>
          </a:p>
          <a:p>
            <a:r>
              <a:rPr lang="en-US" sz="1600" baseline="0" dirty="0"/>
              <a:t>&gt;&gt;&gt; import math</a:t>
            </a:r>
          </a:p>
          <a:p>
            <a:r>
              <a:rPr lang="en-US" sz="1600" baseline="0" dirty="0"/>
              <a:t>&gt;&gt;&gt; list(map(</a:t>
            </a:r>
            <a:r>
              <a:rPr lang="en-US" sz="1600" baseline="0" dirty="0" err="1"/>
              <a:t>math.exp</a:t>
            </a:r>
            <a:r>
              <a:rPr lang="en-US" sz="1600" baseline="0" dirty="0"/>
              <a:t>, range(0, 5)))</a:t>
            </a:r>
          </a:p>
          <a:p>
            <a:r>
              <a:rPr lang="en-US" sz="1600" baseline="0" dirty="0"/>
              <a:t>[1.0, 2.718281828459045, 7.38905609893065, 20.085536923187668, 54.598150033144236]</a:t>
            </a:r>
          </a:p>
          <a:p>
            <a:endParaRPr lang="en-US" sz="1600" baseline="0" dirty="0"/>
          </a:p>
        </p:txBody>
      </p:sp>
      <p:sp>
        <p:nvSpPr>
          <p:cNvPr id="6" name="TextBox 5"/>
          <p:cNvSpPr txBox="1"/>
          <p:nvPr/>
        </p:nvSpPr>
        <p:spPr>
          <a:xfrm>
            <a:off x="5162702" y="1180221"/>
            <a:ext cx="3755478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Объявляем две функции — одна возводит аргумент в квадрат, вторая в куб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>
            <a:off x="3826000" y="1189700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94874" y="2348880"/>
            <a:ext cx="3755478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Печатаем мини-таблицы квадратов и кубов</a:t>
            </a:r>
            <a:endParaRPr lang="en-US" sz="1800" baseline="0" dirty="0"/>
          </a:p>
        </p:txBody>
      </p:sp>
      <p:sp>
        <p:nvSpPr>
          <p:cNvPr id="9" name="Left Arrow 8"/>
          <p:cNvSpPr/>
          <p:nvPr/>
        </p:nvSpPr>
        <p:spPr bwMode="auto">
          <a:xfrm>
            <a:off x="3858172" y="2358359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94874" y="3696093"/>
            <a:ext cx="3755478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Печатаем мини-таблицу экспонент, пользуемся функцией </a:t>
            </a:r>
            <a:r>
              <a:rPr lang="en-US" sz="1800" baseline="0" dirty="0" err="1"/>
              <a:t>exp</a:t>
            </a:r>
            <a:r>
              <a:rPr lang="en-US" sz="1800" baseline="0" dirty="0"/>
              <a:t> </a:t>
            </a:r>
            <a:r>
              <a:rPr lang="ru-RU" sz="1800" baseline="0" dirty="0"/>
              <a:t>из библиотеки </a:t>
            </a:r>
            <a:r>
              <a:rPr lang="en-US" sz="1800" baseline="0" dirty="0"/>
              <a:t>math</a:t>
            </a:r>
          </a:p>
        </p:txBody>
      </p:sp>
      <p:sp>
        <p:nvSpPr>
          <p:cNvPr id="11" name="Left Arrow 10"/>
          <p:cNvSpPr/>
          <p:nvPr/>
        </p:nvSpPr>
        <p:spPr bwMode="auto">
          <a:xfrm>
            <a:off x="3858172" y="3705572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72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Модули и библиотеки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Функции из одного файла с исходным кодом можно использовать в другом файле (пример повторного использования кода, столь любимого программистами)</a:t>
            </a:r>
          </a:p>
          <a:p>
            <a:pPr algn="l" eaLnBrk="1" hangingPunct="1"/>
            <a:endParaRPr lang="ru-RU" altLang="en-US" sz="2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Модуль (подключаемый модуль) — файл исходного кода, содержащий функции, специально написанные для использования в других программах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Библиотека — совокупность подключаемых модулей, выполняющих работу «на определённую тему»</a:t>
            </a:r>
            <a:endParaRPr lang="en-US" altLang="en-US" sz="2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400" baseline="0" dirty="0"/>
          </a:p>
        </p:txBody>
      </p:sp>
    </p:spTree>
    <p:extLst>
      <p:ext uri="{BB962C8B-B14F-4D97-AF65-F5344CB8AC3E}">
        <p14:creationId xmlns:p14="http://schemas.microsoft.com/office/powerpoint/2010/main" val="1260257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Библиотеки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en-US" altLang="en-US" sz="2000" baseline="0" dirty="0"/>
              <a:t>Python</a:t>
            </a:r>
            <a:r>
              <a:rPr lang="ru-RU" altLang="en-US" sz="2000" baseline="0" dirty="0"/>
              <a:t> обладает мощной системой качественных библиотек почти на все случаи жизни, в том числе бесплатных, с открытым исходным кодом.</a:t>
            </a:r>
            <a:endParaRPr lang="en-US" altLang="en-US" sz="2000" baseline="0" dirty="0"/>
          </a:p>
          <a:p>
            <a:pPr algn="l" eaLnBrk="1" hangingPunct="1"/>
            <a:endParaRPr lang="en-US" altLang="en-US" sz="2000" baseline="0" dirty="0"/>
          </a:p>
          <a:p>
            <a:pPr algn="l" eaLnBrk="1" hangingPunct="1"/>
            <a:r>
              <a:rPr lang="en-US" altLang="en-US" sz="2000" baseline="0" dirty="0" err="1"/>
              <a:t>PyPI</a:t>
            </a:r>
            <a:r>
              <a:rPr lang="en-US" altLang="en-US" sz="2000" baseline="0" dirty="0"/>
              <a:t> (Python Package Index </a:t>
            </a:r>
            <a:r>
              <a:rPr lang="en-US" altLang="en-US" sz="2000" baseline="0" dirty="0">
                <a:hlinkClick r:id="rId3"/>
              </a:rPr>
              <a:t>https://pypi.org/</a:t>
            </a:r>
            <a:r>
              <a:rPr lang="en-US" altLang="en-US" sz="2000" baseline="0" dirty="0"/>
              <a:t>) — </a:t>
            </a:r>
            <a:r>
              <a:rPr lang="ru-RU" altLang="en-US" sz="2000" baseline="0" dirty="0"/>
              <a:t>репозиторий (хранилище) общедоступных библиотек</a:t>
            </a:r>
            <a:endParaRPr lang="en-US" altLang="en-US" sz="2000" baseline="0" dirty="0"/>
          </a:p>
          <a:p>
            <a:pPr algn="l" eaLnBrk="1" hangingPunct="1"/>
            <a:endParaRPr lang="en-US" altLang="en-US" sz="2000" baseline="0" dirty="0"/>
          </a:p>
          <a:p>
            <a:pPr algn="l" eaLnBrk="1" hangingPunct="1"/>
            <a:r>
              <a:rPr lang="ru-RU" altLang="en-US" sz="2000" baseline="0" dirty="0"/>
              <a:t>Можно разработать свою библиотеку и разместить ее в репозитории </a:t>
            </a:r>
            <a:r>
              <a:rPr lang="en-US" altLang="en-US" sz="2000" baseline="0" dirty="0" err="1"/>
              <a:t>PyPI</a:t>
            </a:r>
            <a:r>
              <a:rPr lang="en-US" altLang="en-US" sz="2000" baseline="0" dirty="0"/>
              <a:t> (</a:t>
            </a:r>
            <a:r>
              <a:rPr lang="ru-RU" altLang="en-US" sz="2000" baseline="0" dirty="0"/>
              <a:t>при соблюдении некоторых условий), эта библиотека станет доступна всем разработчикам </a:t>
            </a:r>
            <a:r>
              <a:rPr lang="en-US" altLang="en-US" sz="2000" baseline="0" dirty="0"/>
              <a:t>Python</a:t>
            </a:r>
            <a:endParaRPr lang="ru-RU" altLang="en-US" sz="2000" baseline="0" dirty="0"/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en-US" altLang="en-US" sz="2000" baseline="0" dirty="0"/>
              <a:t>Python — </a:t>
            </a:r>
            <a:r>
              <a:rPr lang="ru-RU" altLang="en-US" sz="2000" baseline="0" dirty="0"/>
              <a:t>не только программа-интерпретатор, но и </a:t>
            </a:r>
            <a:r>
              <a:rPr lang="ru-RU" altLang="en-US" sz="2000" b="1" baseline="0" dirty="0"/>
              <a:t>экосистема*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98DC9-3C27-0ADC-0A6E-B437EC0C106F}"/>
              </a:ext>
            </a:extLst>
          </p:cNvPr>
          <p:cNvSpPr/>
          <p:nvPr/>
        </p:nvSpPr>
        <p:spPr>
          <a:xfrm>
            <a:off x="539552" y="5229200"/>
            <a:ext cx="77048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ru-RU" altLang="en-US" sz="1600" i="1" baseline="0" dirty="0"/>
              <a:t>* Не все языки имеют экосистему, по крайней мере такую развитую, как у </a:t>
            </a:r>
            <a:r>
              <a:rPr lang="en-US" altLang="en-US" sz="1600" i="1" baseline="0" dirty="0"/>
              <a:t>Python. </a:t>
            </a:r>
            <a:r>
              <a:rPr lang="ru-RU" altLang="en-US" sz="1600" i="1" baseline="0" dirty="0"/>
              <a:t>И не всегда наличие экосистемы — плюс, т. к. порождает зависимость от сторонних разработчиков и процесса сторонней разработки</a:t>
            </a:r>
            <a:endParaRPr lang="en-US" altLang="en-US" sz="1600" i="1" baseline="0" dirty="0"/>
          </a:p>
        </p:txBody>
      </p:sp>
    </p:spTree>
    <p:extLst>
      <p:ext uri="{BB962C8B-B14F-4D97-AF65-F5344CB8AC3E}">
        <p14:creationId xmlns:p14="http://schemas.microsoft.com/office/powerpoint/2010/main" val="1100117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Библиотеки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ru-RU" altLang="en-US" sz="1800" baseline="0" dirty="0"/>
              <a:t>В следующей лабораторной работе понадобятся:</a:t>
            </a:r>
          </a:p>
          <a:p>
            <a:pPr algn="l" eaLnBrk="1" hangingPunct="1"/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 err="1"/>
              <a:t>o</a:t>
            </a:r>
            <a:r>
              <a:rPr lang="en-US" altLang="en-US" sz="1800" baseline="0" dirty="0" err="1"/>
              <a:t>penpyxl</a:t>
            </a:r>
            <a:r>
              <a:rPr lang="en-US" altLang="en-US" sz="1800" baseline="0" dirty="0"/>
              <a:t> — </a:t>
            </a:r>
            <a:r>
              <a:rPr lang="ru-RU" altLang="en-US" sz="1800" baseline="0" dirty="0"/>
              <a:t>библиотека для работы с файлами </a:t>
            </a:r>
            <a:r>
              <a:rPr lang="en-US" altLang="en-US" sz="1800" baseline="0" dirty="0"/>
              <a:t>MS Excel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matplotlib</a:t>
            </a:r>
            <a:r>
              <a:rPr lang="en-US" altLang="en-US" sz="1800" baseline="0" dirty="0"/>
              <a:t> — </a:t>
            </a:r>
            <a:r>
              <a:rPr lang="ru-RU" altLang="en-US" sz="1800" baseline="0" dirty="0"/>
              <a:t>библиотека для построения графиков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en-US" altLang="en-US" sz="1800" baseline="0" dirty="0"/>
              <a:t>pip (pip3, </a:t>
            </a:r>
            <a:r>
              <a:rPr lang="ru-RU" altLang="en-US" sz="1800" baseline="0" dirty="0"/>
              <a:t>если в системе присутствуют и </a:t>
            </a:r>
            <a:r>
              <a:rPr lang="en-US" altLang="en-US" sz="1800" baseline="0" dirty="0"/>
              <a:t>Python 2, </a:t>
            </a:r>
            <a:r>
              <a:rPr lang="ru-RU" altLang="en-US" sz="1800" baseline="0" dirty="0"/>
              <a:t>и </a:t>
            </a:r>
            <a:r>
              <a:rPr lang="en-US" altLang="en-US" sz="1800" baseline="0" dirty="0"/>
              <a:t>Python 3) — </a:t>
            </a:r>
            <a:r>
              <a:rPr lang="ru-RU" altLang="en-US" sz="1800" baseline="0" dirty="0"/>
              <a:t>утилита для установки библиотек из </a:t>
            </a:r>
            <a:r>
              <a:rPr lang="en-US" altLang="en-US" sz="1800" baseline="0" dirty="0" err="1"/>
              <a:t>PyPI</a:t>
            </a:r>
            <a:r>
              <a:rPr lang="ru-RU" altLang="en-US" sz="1800" baseline="0" dirty="0"/>
              <a:t> для </a:t>
            </a:r>
            <a:r>
              <a:rPr lang="en-US" altLang="en-US" sz="1800" baseline="0" dirty="0"/>
              <a:t>Python</a:t>
            </a:r>
            <a:r>
              <a:rPr lang="ru-RU" altLang="en-US" sz="1800" baseline="0" dirty="0"/>
              <a:t>,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ставится вместе с интерпретатором*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При наличии доступа в Интернет установка библиотек выглядит так:</a:t>
            </a: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3568" y="4437113"/>
            <a:ext cx="3168352" cy="93610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aseline="0" dirty="0"/>
              <a:t>$</a:t>
            </a:r>
            <a:r>
              <a:rPr lang="ru-RU" sz="2000" baseline="0" dirty="0"/>
              <a:t> </a:t>
            </a:r>
            <a:r>
              <a:rPr lang="en-US" sz="2000" baseline="0" dirty="0"/>
              <a:t>pip install </a:t>
            </a:r>
            <a:r>
              <a:rPr lang="en-US" sz="2000" baseline="0" dirty="0" err="1"/>
              <a:t>openpyxl</a:t>
            </a:r>
            <a:endParaRPr lang="en-US" sz="2000" baseline="0" dirty="0"/>
          </a:p>
          <a:p>
            <a:r>
              <a:rPr lang="en-US" sz="2000" baseline="0" dirty="0"/>
              <a:t>$ pip install </a:t>
            </a:r>
            <a:r>
              <a:rPr lang="en-US" sz="2000" baseline="0" dirty="0" err="1"/>
              <a:t>matplotlib</a:t>
            </a:r>
            <a:endParaRPr lang="en-US" sz="2000" baseline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D79A0E-3AAA-A14D-4841-12C528594A9C}"/>
              </a:ext>
            </a:extLst>
          </p:cNvPr>
          <p:cNvSpPr/>
          <p:nvPr/>
        </p:nvSpPr>
        <p:spPr>
          <a:xfrm>
            <a:off x="556484" y="5652537"/>
            <a:ext cx="7704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ru-RU" altLang="en-US" sz="1600" i="1" baseline="0" dirty="0"/>
              <a:t>* Есть и другие средства установки и сопровождения библиотек (</a:t>
            </a:r>
            <a:r>
              <a:rPr lang="en-US" altLang="en-US" sz="1600" i="1" baseline="0" dirty="0" err="1"/>
              <a:t>conda</a:t>
            </a:r>
            <a:r>
              <a:rPr lang="en-US" altLang="en-US" sz="1600" i="1" baseline="0" dirty="0"/>
              <a:t>, poetry) — </a:t>
            </a:r>
            <a:r>
              <a:rPr lang="ru-RU" altLang="en-US" sz="1600" i="1" baseline="0" dirty="0"/>
              <a:t>нужны для больших проектов, со сложными зависимостями </a:t>
            </a:r>
            <a:endParaRPr lang="en-US" altLang="en-US" sz="1600" i="1" baseline="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A0CDC25-DE5E-EDED-9AC0-4D63E63B8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4586" y="4437112"/>
            <a:ext cx="3168352" cy="93610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aseline="0" dirty="0"/>
              <a:t>$</a:t>
            </a:r>
            <a:r>
              <a:rPr lang="ru-RU" sz="2000" baseline="0" dirty="0"/>
              <a:t> </a:t>
            </a:r>
            <a:r>
              <a:rPr lang="en-US" sz="2000" baseline="0" dirty="0"/>
              <a:t>pip3 install </a:t>
            </a:r>
            <a:r>
              <a:rPr lang="en-US" sz="2000" baseline="0" dirty="0" err="1"/>
              <a:t>openpyxl</a:t>
            </a:r>
            <a:endParaRPr lang="en-US" sz="2000" baseline="0" dirty="0"/>
          </a:p>
          <a:p>
            <a:r>
              <a:rPr lang="en-US" sz="2000" baseline="0" dirty="0"/>
              <a:t>$ pip3 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4207653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400" dirty="0"/>
              <a:t>Подключение модулей и библиотек </a:t>
            </a:r>
            <a:r>
              <a:rPr lang="ru-RU" altLang="en-US" sz="2400"/>
              <a:t>в программу</a:t>
            </a:r>
            <a:endParaRPr lang="en-US" altLang="en-US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427901"/>
              </p:ext>
            </p:extLst>
          </p:nvPr>
        </p:nvGraphicFramePr>
        <p:xfrm>
          <a:off x="179388" y="1124744"/>
          <a:ext cx="8785100" cy="5445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Синтаксическая конструкция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Описание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import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sys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модуль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sys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.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Все функции (и др. элементы) модуля сразу доступны с помощью конструкций вида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sys.stdin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 т. п.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sys. —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так называемое «пространство имён» (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namespace)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import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sys as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meta_sys_name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 модуль 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sys 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и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присвоить его пространству имён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meta_sys_name</a:t>
                      </a:r>
                      <a:endParaRPr lang="ru-RU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Все функции (и др. элементы) модуля сразу доступны с помощью конструкций вида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meta_sys_name.stdin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 т. п.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dir</a:t>
                      </a: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(sys)</a:t>
                      </a:r>
                      <a:endParaRPr lang="en-US" alt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dir</a:t>
                      </a:r>
                      <a:r>
                        <a:rPr lang="en-US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alt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meta_sys_name</a:t>
                      </a:r>
                      <a:r>
                        <a:rPr lang="en-US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alt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Получить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список имен всех доступных объектов модуля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from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import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getenv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getenv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(‘PATH’)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только одну функцию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getenv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из модуля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в глобальное пространство имён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Префикс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.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теперь не нужен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from 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import system as run</a:t>
                      </a:r>
                    </a:p>
                    <a:p>
                      <a:pPr algn="l"/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run(‘ls –l’)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функцию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system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из модуля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 присвоить ей новое имя (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run)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from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import *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 все объекты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модуля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 глобальное пространство имён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un 3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2878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Порядок поиска модулей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altLang="en-US" sz="2000" baseline="0" dirty="0"/>
              <a:t>Python</a:t>
            </a:r>
            <a:r>
              <a:rPr lang="ru-RU" altLang="en-US" sz="2000" baseline="0" dirty="0"/>
              <a:t> пытается искать модули следующим образом:</a:t>
            </a:r>
          </a:p>
          <a:p>
            <a:pPr algn="just" eaLnBrk="1" hangingPunct="1"/>
            <a:endParaRPr lang="ru-RU" altLang="en-US" sz="2000" baseline="0" dirty="0"/>
          </a:p>
          <a:p>
            <a:pPr marL="342900" indent="-342900" algn="just" eaLnBrk="1" hangingPunct="1">
              <a:buFont typeface="Arial" charset="0"/>
              <a:buChar char="•"/>
            </a:pPr>
            <a:r>
              <a:rPr lang="ru-RU" altLang="en-US" sz="2000" baseline="0" dirty="0"/>
              <a:t>в текущем каталоге (том же, где находится файл программы);</a:t>
            </a:r>
          </a:p>
          <a:p>
            <a:pPr marL="342900" indent="-342900" algn="just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just" eaLnBrk="1" hangingPunct="1">
              <a:buFont typeface="Arial" charset="0"/>
              <a:buChar char="•"/>
            </a:pPr>
            <a:r>
              <a:rPr lang="ru-RU" altLang="en-US" sz="2000" baseline="0" dirty="0"/>
              <a:t>в каталоге, определённом переменной среды </a:t>
            </a:r>
            <a:r>
              <a:rPr lang="en-US" altLang="en-US" sz="2000" baseline="0" dirty="0"/>
              <a:t>PYTHONPATH</a:t>
            </a:r>
            <a:r>
              <a:rPr lang="ru-RU" altLang="en-US" sz="2000" baseline="0" dirty="0"/>
              <a:t> (это не переменная </a:t>
            </a:r>
            <a:r>
              <a:rPr lang="en-US" altLang="en-US" sz="2000" baseline="0" dirty="0"/>
              <a:t>Python, </a:t>
            </a:r>
            <a:r>
              <a:rPr lang="ru-RU" altLang="en-US" sz="2000" baseline="0" dirty="0"/>
              <a:t>а именно переменная среды —</a:t>
            </a:r>
            <a:r>
              <a:rPr lang="en-US" altLang="en-US" sz="2000" baseline="0" dirty="0"/>
              <a:t> bash </a:t>
            </a:r>
            <a:r>
              <a:rPr lang="ru-RU" altLang="en-US" sz="2000" baseline="0" dirty="0"/>
              <a:t>или </a:t>
            </a:r>
            <a:r>
              <a:rPr lang="en-US" altLang="en-US" sz="2000" baseline="0" dirty="0" err="1"/>
              <a:t>cmd</a:t>
            </a:r>
            <a:r>
              <a:rPr lang="en-US" altLang="en-US" sz="2000" baseline="0" dirty="0"/>
              <a:t>)</a:t>
            </a:r>
            <a:endParaRPr lang="ru-RU" altLang="en-US" sz="2000" baseline="0" dirty="0"/>
          </a:p>
          <a:p>
            <a:pPr algn="l" eaLnBrk="1" hangingPunct="1"/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в каталоге стандартных библиотек (разный для разных ОС).</a:t>
            </a:r>
            <a:endParaRPr lang="en-US" altLang="en-US" sz="2000" baseline="0" dirty="0"/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Все указанные пути сохраняются в переменной </a:t>
            </a:r>
            <a:r>
              <a:rPr lang="en-US" altLang="en-US" sz="2000" baseline="0" dirty="0" err="1"/>
              <a:t>sys.path</a:t>
            </a:r>
            <a:r>
              <a:rPr lang="en-US" altLang="en-US" sz="2000" baseline="0" dirty="0"/>
              <a:t>, </a:t>
            </a:r>
            <a:r>
              <a:rPr lang="ru-RU" altLang="en-US" sz="2000" baseline="0" dirty="0"/>
              <a:t>которая представляет собой список всех мест, где </a:t>
            </a:r>
            <a:r>
              <a:rPr lang="en-US" altLang="en-US" sz="2000" baseline="0" dirty="0"/>
              <a:t>Python </a:t>
            </a:r>
            <a:r>
              <a:rPr lang="ru-RU" altLang="en-US" sz="2000" baseline="0" dirty="0"/>
              <a:t>ищет библиотеки и модули (это именно переменная </a:t>
            </a:r>
            <a:r>
              <a:rPr lang="en-US" altLang="en-US" sz="2000" baseline="0" dirty="0"/>
              <a:t>Python</a:t>
            </a:r>
            <a:r>
              <a:rPr lang="ru-RU" altLang="en-US" sz="2000" baseline="0" dirty="0"/>
              <a:t>, а не переменная среды</a:t>
            </a:r>
            <a:r>
              <a:rPr lang="en-US" altLang="en-US" sz="2000" baseline="0" dirty="0"/>
              <a:t>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13282006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Собираем всё вместе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Иерархия программ на </a:t>
            </a:r>
            <a:r>
              <a:rPr lang="en-US" altLang="en-US" sz="2000" baseline="0" dirty="0"/>
              <a:t>Python</a:t>
            </a:r>
            <a:r>
              <a:rPr lang="ru-RU" altLang="en-US" sz="2000" baseline="0" dirty="0"/>
              <a:t>:</a:t>
            </a:r>
          </a:p>
          <a:p>
            <a:pPr algn="l" eaLnBrk="1" hangingPunct="1"/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Программы состоят из </a:t>
            </a:r>
            <a:r>
              <a:rPr lang="ru-RU" altLang="en-US" sz="2000" baseline="0" dirty="0">
                <a:solidFill>
                  <a:srgbClr val="FF0000"/>
                </a:solidFill>
              </a:rPr>
              <a:t>модулей</a:t>
            </a:r>
            <a:r>
              <a:rPr lang="ru-RU" altLang="en-US" sz="2000" baseline="0" dirty="0"/>
              <a:t> (основного и подключаемых)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Модули состоят из </a:t>
            </a:r>
            <a:r>
              <a:rPr lang="ru-RU" altLang="en-US" sz="2000" baseline="0" dirty="0">
                <a:solidFill>
                  <a:srgbClr val="FF0000"/>
                </a:solidFill>
              </a:rPr>
              <a:t>операторов</a:t>
            </a:r>
            <a:r>
              <a:rPr lang="en-US" altLang="en-US" sz="2000" baseline="0" dirty="0">
                <a:solidFill>
                  <a:srgbClr val="FF0000"/>
                </a:solidFill>
              </a:rPr>
              <a:t> (statements)</a:t>
            </a:r>
            <a:endParaRPr lang="ru-RU" altLang="en-US" sz="2000" baseline="0" dirty="0">
              <a:solidFill>
                <a:srgbClr val="FF0000"/>
              </a:solidFill>
            </a:endParaRPr>
          </a:p>
          <a:p>
            <a:pPr algn="l" eaLnBrk="1" hangingPunct="1"/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Операторы состоят из </a:t>
            </a:r>
            <a:r>
              <a:rPr lang="ru-RU" altLang="en-US" sz="2000" baseline="0" dirty="0">
                <a:solidFill>
                  <a:srgbClr val="FF0000"/>
                </a:solidFill>
              </a:rPr>
              <a:t>выражений</a:t>
            </a:r>
            <a:r>
              <a:rPr lang="en-US" altLang="en-US" sz="2000" baseline="0" dirty="0">
                <a:solidFill>
                  <a:srgbClr val="FF0000"/>
                </a:solidFill>
              </a:rPr>
              <a:t> (expressions)</a:t>
            </a:r>
            <a:endParaRPr lang="ru-RU" altLang="en-US" sz="2000" baseline="0" dirty="0">
              <a:solidFill>
                <a:srgbClr val="FF0000"/>
              </a:solidFill>
            </a:endParaRP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Выражения создают и преобразуют </a:t>
            </a:r>
            <a:r>
              <a:rPr lang="ru-RU" altLang="en-US" sz="2000" baseline="0" dirty="0">
                <a:solidFill>
                  <a:srgbClr val="FF0000"/>
                </a:solidFill>
              </a:rPr>
              <a:t>объекты</a:t>
            </a:r>
            <a:r>
              <a:rPr lang="en-US" altLang="en-US" sz="2000" baseline="0" dirty="0">
                <a:solidFill>
                  <a:srgbClr val="FF0000"/>
                </a:solidFill>
              </a:rPr>
              <a:t> (objects, instances)</a:t>
            </a:r>
            <a:endParaRPr lang="ru-RU" altLang="en-US" sz="2000" baseline="0" dirty="0">
              <a:solidFill>
                <a:srgbClr val="FF0000"/>
              </a:solidFill>
            </a:endParaRP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>
              <a:solidFill>
                <a:srgbClr val="FF0000"/>
              </a:solidFill>
            </a:endParaRP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Объекты имеют </a:t>
            </a:r>
            <a:r>
              <a:rPr lang="ru-RU" altLang="en-US" sz="2000" baseline="0" dirty="0">
                <a:solidFill>
                  <a:srgbClr val="FF0000"/>
                </a:solidFill>
              </a:rPr>
              <a:t>тип</a:t>
            </a:r>
            <a:r>
              <a:rPr lang="ru-RU" altLang="en-US" sz="2000" baseline="0" dirty="0">
                <a:solidFill>
                  <a:schemeClr val="tx1"/>
                </a:solidFill>
              </a:rPr>
              <a:t> (принадлежат </a:t>
            </a:r>
            <a:r>
              <a:rPr lang="ru-RU" altLang="en-US" sz="2000" baseline="0" dirty="0">
                <a:solidFill>
                  <a:srgbClr val="FF0000"/>
                </a:solidFill>
              </a:rPr>
              <a:t>классам</a:t>
            </a:r>
            <a:r>
              <a:rPr lang="ru-RU" altLang="en-US" sz="2000" baseline="0" dirty="0">
                <a:solidFill>
                  <a:schemeClr val="tx1"/>
                </a:solidFill>
              </a:rPr>
              <a:t>)</a:t>
            </a:r>
            <a:endParaRPr lang="en-US" altLang="en-US" sz="2000" baseline="0" dirty="0">
              <a:solidFill>
                <a:schemeClr val="tx1"/>
              </a:solidFill>
            </a:endParaRPr>
          </a:p>
          <a:p>
            <a:pPr algn="l" eaLnBrk="1" hangingPunct="1"/>
            <a:endParaRPr lang="ru-RU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152482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1.2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Обрабатываем данные</a:t>
            </a:r>
          </a:p>
          <a:p>
            <a:pPr algn="ctr" eaLnBrk="1" hangingPunct="1"/>
            <a:r>
              <a:rPr lang="ru-RU" altLang="en-US" dirty="0">
                <a:solidFill>
                  <a:srgbClr val="92D050"/>
                </a:solidFill>
              </a:rPr>
              <a:t>(ищем корреляцию между активностью Солнца и изменениями климата на Земле)</a:t>
            </a:r>
            <a:endParaRPr lang="en-US" altLang="en-US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192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1.2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Поставить и подключить библиотеку </a:t>
            </a:r>
            <a:r>
              <a:rPr lang="en-US" altLang="en-US" sz="1800" dirty="0" err="1"/>
              <a:t>matplotlib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Поставить и подключить библиотеку </a:t>
            </a:r>
            <a:r>
              <a:rPr lang="en-US" altLang="en-US" sz="1800" dirty="0" err="1"/>
              <a:t>openpyxl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Извлечь из файла </a:t>
            </a:r>
            <a:r>
              <a:rPr lang="en-US" sz="1800" b="1" dirty="0" err="1"/>
              <a:t>data_analysis_lab.xlsx</a:t>
            </a:r>
            <a:r>
              <a:rPr lang="ru-RU" sz="1800" b="1" dirty="0"/>
              <a:t> , </a:t>
            </a:r>
            <a:r>
              <a:rPr lang="ru-RU" sz="1800" dirty="0"/>
              <a:t>вкладка </a:t>
            </a:r>
            <a:r>
              <a:rPr lang="en-US" sz="1800" dirty="0"/>
              <a:t>’Data’</a:t>
            </a:r>
            <a:r>
              <a:rPr lang="ru-RU" altLang="en-US" sz="1800" dirty="0"/>
              <a:t>, столбцы </a:t>
            </a:r>
            <a:r>
              <a:rPr lang="en-US" altLang="en-US" sz="1800" dirty="0"/>
              <a:t>A (</a:t>
            </a:r>
            <a:r>
              <a:rPr lang="ru-RU" altLang="en-US" sz="1800" dirty="0"/>
              <a:t>годы), </a:t>
            </a:r>
            <a:r>
              <a:rPr lang="en-US" altLang="en-US" sz="1800" dirty="0"/>
              <a:t>C (</a:t>
            </a:r>
            <a:r>
              <a:rPr lang="ru-RU" altLang="en-US" sz="1800" dirty="0"/>
              <a:t>относительная температура), </a:t>
            </a:r>
            <a:r>
              <a:rPr lang="en-US" altLang="en-US" sz="1800" dirty="0"/>
              <a:t>D</a:t>
            </a:r>
            <a:r>
              <a:rPr lang="ru-RU" altLang="en-US" sz="1800" dirty="0"/>
              <a:t> (активность Солнца).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Представить извлечённые данные в виде трёх списков, использовать функцию </a:t>
            </a:r>
            <a:r>
              <a:rPr lang="en-US" altLang="en-US" sz="1800" b="1" dirty="0"/>
              <a:t>map</a:t>
            </a:r>
            <a:r>
              <a:rPr lang="en-US" altLang="en-US" sz="1800" dirty="0"/>
              <a:t>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Отобразить списки на графике: ось </a:t>
            </a:r>
            <a:r>
              <a:rPr lang="en-US" altLang="en-US" sz="1800" dirty="0"/>
              <a:t>X — </a:t>
            </a:r>
            <a:r>
              <a:rPr lang="ru-RU" altLang="en-US" sz="1800" dirty="0"/>
              <a:t>годы, ось </a:t>
            </a:r>
            <a:r>
              <a:rPr lang="en-US" altLang="en-US" sz="1800" dirty="0"/>
              <a:t>Y — </a:t>
            </a:r>
            <a:r>
              <a:rPr lang="ru-RU" altLang="en-US" sz="1800" dirty="0"/>
              <a:t>температура и активность Солнца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*Дополнительное задание — отобразить на графике названия осей и описание отображаемых данных («легенду»). Нужно почитать документацию на библиотеку </a:t>
            </a:r>
            <a:r>
              <a:rPr lang="en-US" altLang="en-US" sz="1800" dirty="0" err="1"/>
              <a:t>pyplot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12993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0"/>
            <a:ext cx="7705725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2 — </a:t>
            </a:r>
            <a:r>
              <a:rPr lang="ru-RU" altLang="en-US" sz="2800" dirty="0"/>
              <a:t>справочник</a:t>
            </a:r>
            <a:endParaRPr lang="en-US" alt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71837"/>
            <a:ext cx="6336704" cy="100503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# </a:t>
            </a:r>
            <a:r>
              <a:rPr lang="ru-RU" sz="1400" b="1" baseline="0" dirty="0"/>
              <a:t>Импортировать библиотеки </a:t>
            </a:r>
            <a:r>
              <a:rPr lang="en-US" sz="1400" b="1" baseline="0" dirty="0" err="1"/>
              <a:t>pyplot</a:t>
            </a:r>
            <a:r>
              <a:rPr lang="en-US" sz="1400" b="1" baseline="0" dirty="0"/>
              <a:t> </a:t>
            </a:r>
            <a:r>
              <a:rPr lang="ru-RU" sz="1400" b="1" baseline="0" dirty="0"/>
              <a:t>и </a:t>
            </a:r>
            <a:r>
              <a:rPr lang="en-US" sz="1400" b="1" baseline="0" dirty="0" err="1"/>
              <a:t>openpyxl</a:t>
            </a:r>
            <a:endParaRPr lang="en-US" sz="1400" b="1" baseline="0" dirty="0"/>
          </a:p>
          <a:p>
            <a:r>
              <a:rPr lang="en-US" sz="1400" b="1" baseline="0" dirty="0"/>
              <a:t>from </a:t>
            </a:r>
            <a:r>
              <a:rPr lang="en-US" sz="1400" baseline="0" dirty="0" err="1"/>
              <a:t>matplotlib</a:t>
            </a:r>
            <a:r>
              <a:rPr lang="en-US" sz="1400" baseline="0" dirty="0"/>
              <a:t> </a:t>
            </a:r>
            <a:r>
              <a:rPr lang="en-US" sz="1400" b="1" baseline="0" dirty="0"/>
              <a:t>import </a:t>
            </a:r>
            <a:r>
              <a:rPr lang="en-US" sz="1400" baseline="0" dirty="0" err="1"/>
              <a:t>pyplot</a:t>
            </a:r>
            <a:r>
              <a:rPr lang="en-US" sz="1400" baseline="0" dirty="0"/>
              <a:t/>
            </a:r>
            <a:br>
              <a:rPr lang="en-US" sz="1400" baseline="0" dirty="0"/>
            </a:br>
            <a:r>
              <a:rPr lang="en-US" sz="1400" b="1" baseline="0" dirty="0"/>
              <a:t>from </a:t>
            </a:r>
            <a:r>
              <a:rPr lang="en-US" sz="1400" baseline="0" dirty="0" err="1"/>
              <a:t>openpyxl</a:t>
            </a:r>
            <a:r>
              <a:rPr lang="en-US" sz="1400" baseline="0" dirty="0"/>
              <a:t> </a:t>
            </a:r>
            <a:r>
              <a:rPr lang="en-US" sz="1400" b="1" baseline="0" dirty="0"/>
              <a:t>import </a:t>
            </a:r>
            <a:r>
              <a:rPr lang="en-US" sz="1400" baseline="0" dirty="0" err="1"/>
              <a:t>load_workbook</a:t>
            </a:r>
            <a:endParaRPr lang="en-US" sz="1400" baseline="0" dirty="0"/>
          </a:p>
          <a:p>
            <a:endParaRPr lang="en-US" sz="1400" b="1" baseline="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2564904"/>
            <a:ext cx="6336704" cy="138392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 err="1"/>
              <a:t>wb</a:t>
            </a:r>
            <a:r>
              <a:rPr lang="en-US" sz="1400" baseline="0" dirty="0"/>
              <a:t> = </a:t>
            </a:r>
            <a:r>
              <a:rPr lang="en-US" sz="1400" baseline="0" dirty="0" err="1"/>
              <a:t>load_workbook</a:t>
            </a:r>
            <a:r>
              <a:rPr lang="en-US" sz="1400" baseline="0" dirty="0"/>
              <a:t>(</a:t>
            </a:r>
            <a:r>
              <a:rPr lang="en-US" sz="1400" b="1" baseline="0" dirty="0"/>
              <a:t>'</a:t>
            </a:r>
            <a:r>
              <a:rPr lang="en-US" sz="1400" b="1" baseline="0" dirty="0" err="1"/>
              <a:t>data_analysis_lab.xlsx</a:t>
            </a:r>
            <a:r>
              <a:rPr lang="en-US" sz="1400" b="1" baseline="0" dirty="0"/>
              <a:t>'</a:t>
            </a:r>
            <a:r>
              <a:rPr lang="en-US" sz="1400" baseline="0" dirty="0"/>
              <a:t>) # </a:t>
            </a:r>
            <a:r>
              <a:rPr lang="ru-RU" sz="1400" baseline="0" dirty="0"/>
              <a:t>Загрузить таблицу </a:t>
            </a:r>
            <a:r>
              <a:rPr lang="en-US" sz="1400" baseline="0" dirty="0"/>
              <a:t>Excel </a:t>
            </a:r>
            <a:r>
              <a:rPr lang="ru-RU" sz="1400" baseline="0" dirty="0"/>
              <a:t>из файла в переменную </a:t>
            </a:r>
            <a:r>
              <a:rPr lang="en-US" sz="1400" baseline="0" dirty="0" err="1"/>
              <a:t>wb</a:t>
            </a:r>
            <a:r>
              <a:rPr lang="en-US" sz="1400" baseline="0" dirty="0"/>
              <a:t/>
            </a:r>
            <a:br>
              <a:rPr lang="en-US" sz="1400" baseline="0" dirty="0"/>
            </a:br>
            <a:r>
              <a:rPr lang="en-US" sz="1400" baseline="0" dirty="0"/>
              <a:t>sheet = </a:t>
            </a:r>
            <a:r>
              <a:rPr lang="en-US" sz="1400" baseline="0" dirty="0" err="1"/>
              <a:t>wb</a:t>
            </a:r>
            <a:r>
              <a:rPr lang="en-US" sz="1400" baseline="0" dirty="0"/>
              <a:t>[</a:t>
            </a:r>
            <a:r>
              <a:rPr lang="en-US" sz="1400" b="1" baseline="0" dirty="0"/>
              <a:t>'Data'</a:t>
            </a:r>
            <a:r>
              <a:rPr lang="en-US" sz="1400" baseline="0" dirty="0"/>
              <a:t>] # </a:t>
            </a:r>
            <a:r>
              <a:rPr lang="ru-RU" sz="1400" baseline="0" dirty="0"/>
              <a:t>Загрузить лист с именем "</a:t>
            </a:r>
            <a:r>
              <a:rPr lang="en-US" sz="1400" baseline="0" dirty="0"/>
              <a:t>Data</a:t>
            </a:r>
            <a:r>
              <a:rPr lang="ru-RU" sz="1400" baseline="0" dirty="0"/>
              <a:t>"</a:t>
            </a:r>
            <a:r>
              <a:rPr lang="en-US" sz="1400" baseline="0" dirty="0"/>
              <a:t> </a:t>
            </a:r>
            <a:r>
              <a:rPr lang="ru-RU" sz="1400" baseline="0" dirty="0"/>
              <a:t>в переменную </a:t>
            </a:r>
            <a:r>
              <a:rPr lang="en-US" sz="1400" baseline="0" dirty="0"/>
              <a:t>sheet</a:t>
            </a:r>
          </a:p>
          <a:p>
            <a:r>
              <a:rPr lang="en-US" sz="1400" baseline="0" dirty="0"/>
              <a:t>sheet['A'][1:] # </a:t>
            </a:r>
            <a:r>
              <a:rPr lang="ru-RU" sz="1400" baseline="0" dirty="0"/>
              <a:t>Получить содержимое колонки </a:t>
            </a:r>
            <a:r>
              <a:rPr lang="en-US" sz="1400" baseline="0" dirty="0"/>
              <a:t>A </a:t>
            </a:r>
            <a:r>
              <a:rPr lang="ru-RU" sz="1400" baseline="0" dirty="0"/>
              <a:t>в виде списка</a:t>
            </a:r>
            <a:r>
              <a:rPr lang="en-US" sz="1400" baseline="0" dirty="0"/>
              <a:t/>
            </a:r>
            <a:br>
              <a:rPr lang="en-US" sz="1400" baseline="0" dirty="0"/>
            </a:br>
            <a:endParaRPr lang="en-US" sz="1400" b="1" baseline="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5373216"/>
            <a:ext cx="6048672" cy="86409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 err="1"/>
              <a:t>pyplot.plot</a:t>
            </a:r>
            <a:r>
              <a:rPr lang="en-US" sz="1400" baseline="0" dirty="0"/>
              <a:t>(</a:t>
            </a:r>
            <a:r>
              <a:rPr lang="en-US" sz="1400" baseline="0" dirty="0" err="1"/>
              <a:t>list_x</a:t>
            </a:r>
            <a:r>
              <a:rPr lang="en-US" sz="1400" baseline="0" dirty="0"/>
              <a:t>, </a:t>
            </a:r>
            <a:r>
              <a:rPr lang="en-US" sz="1400" baseline="0" dirty="0" err="1"/>
              <a:t>list_y</a:t>
            </a:r>
            <a:r>
              <a:rPr lang="en-US" sz="1400" baseline="0" dirty="0"/>
              <a:t>, label=</a:t>
            </a:r>
            <a:r>
              <a:rPr lang="ru-RU" sz="1400" b="1" baseline="0" dirty="0"/>
              <a:t>"Метка</a:t>
            </a:r>
            <a:r>
              <a:rPr lang="en-US" sz="1400" b="1" baseline="0" dirty="0"/>
              <a:t>"</a:t>
            </a:r>
            <a:r>
              <a:rPr lang="en-US" sz="1400" baseline="0" dirty="0"/>
              <a:t>)</a:t>
            </a:r>
            <a:r>
              <a:rPr lang="ru-RU" sz="1400" baseline="0" dirty="0"/>
              <a:t> </a:t>
            </a:r>
            <a:r>
              <a:rPr lang="en-US" sz="1400" baseline="0" dirty="0"/>
              <a:t>#</a:t>
            </a:r>
            <a:r>
              <a:rPr lang="ru-RU" sz="1400" baseline="0" dirty="0"/>
              <a:t> Построить график по точкам, в первом списке значения по оси </a:t>
            </a:r>
            <a:r>
              <a:rPr lang="en-US" sz="1400" baseline="0" dirty="0"/>
              <a:t>X, </a:t>
            </a:r>
            <a:r>
              <a:rPr lang="ru-RU" sz="1400" baseline="0" dirty="0"/>
              <a:t>во втором — значения по оси </a:t>
            </a:r>
            <a:r>
              <a:rPr lang="en-US" sz="1400" baseline="0" dirty="0"/>
              <a:t>Y </a:t>
            </a:r>
            <a:br>
              <a:rPr lang="en-US" sz="1400" baseline="0" dirty="0"/>
            </a:br>
            <a:r>
              <a:rPr lang="en-US" sz="1400" baseline="0" dirty="0" err="1"/>
              <a:t>pyplot.show</a:t>
            </a:r>
            <a:r>
              <a:rPr lang="en-US" sz="1400" baseline="0" dirty="0"/>
              <a:t>() # </a:t>
            </a:r>
            <a:r>
              <a:rPr lang="ru-RU" sz="1400" baseline="0" dirty="0"/>
              <a:t>показать график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4204052"/>
            <a:ext cx="6336704" cy="86409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 err="1"/>
              <a:t>def</a:t>
            </a:r>
            <a:r>
              <a:rPr lang="en-US" sz="1400" baseline="0" dirty="0"/>
              <a:t> </a:t>
            </a:r>
            <a:r>
              <a:rPr lang="en-US" sz="1400" baseline="0" dirty="0" err="1"/>
              <a:t>getvalue</a:t>
            </a:r>
            <a:r>
              <a:rPr lang="en-US" sz="1400" baseline="0" dirty="0"/>
              <a:t>(x): </a:t>
            </a:r>
            <a:r>
              <a:rPr lang="en-US" sz="1400" b="1" baseline="0" dirty="0"/>
              <a:t>return</a:t>
            </a:r>
            <a:r>
              <a:rPr lang="en-US" sz="1400" baseline="0" dirty="0"/>
              <a:t> </a:t>
            </a:r>
            <a:r>
              <a:rPr lang="en-US" sz="1400" baseline="0" dirty="0" err="1"/>
              <a:t>x.value</a:t>
            </a:r>
            <a:endParaRPr lang="en-US" sz="1400" baseline="0" dirty="0"/>
          </a:p>
          <a:p>
            <a:r>
              <a:rPr lang="en-US" sz="1400" baseline="0" dirty="0"/>
              <a:t>map(</a:t>
            </a:r>
            <a:r>
              <a:rPr lang="en-US" sz="1400" baseline="0" dirty="0" err="1"/>
              <a:t>getvalue</a:t>
            </a:r>
            <a:r>
              <a:rPr lang="en-US" sz="1400" baseline="0" dirty="0"/>
              <a:t>, sheet['A'][1:]) # </a:t>
            </a:r>
            <a:r>
              <a:rPr lang="ru-RU" sz="1400" baseline="0" dirty="0"/>
              <a:t>Преобразовать содержимое колонки </a:t>
            </a:r>
            <a:r>
              <a:rPr lang="en-US" sz="1400" baseline="0" dirty="0"/>
              <a:t>A </a:t>
            </a:r>
            <a:r>
              <a:rPr lang="ru-RU" sz="1400" baseline="0" dirty="0"/>
              <a:t>в список, содержащий только значения (без форматирования и т. п.)</a:t>
            </a:r>
          </a:p>
        </p:txBody>
      </p:sp>
    </p:spTree>
    <p:extLst>
      <p:ext uri="{BB962C8B-B14F-4D97-AF65-F5344CB8AC3E}">
        <p14:creationId xmlns:p14="http://schemas.microsoft.com/office/powerpoint/2010/main" val="1373987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Общие сведения</a:t>
            </a:r>
            <a:endParaRPr lang="en-US" altLang="en-US" dirty="0"/>
          </a:p>
        </p:txBody>
      </p:sp>
      <p:pic>
        <p:nvPicPr>
          <p:cNvPr id="1026" name="Picture 2" descr="A diagram of most used programming languages among developers: JS, HTML/CSS, SQL, Python, TypeScript, Java, Bash/Sell, C#, C++, PHP, C">
            <a:extLst>
              <a:ext uri="{FF2B5EF4-FFF2-40B4-BE49-F238E27FC236}">
                <a16:creationId xmlns:a16="http://schemas.microsoft.com/office/drawing/2014/main" id="{733A4AA3-56C8-089C-A849-7DE02F7D6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6629371" cy="348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F88438-A81E-0542-A49A-45193EFA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645477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6223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2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</a:t>
            </a:r>
            <a:r>
              <a:rPr lang="ru-RU" altLang="en-US" kern="0" baseline="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data_analysis.py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7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Должно появиться окно с графиками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354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Pandas — </a:t>
            </a:r>
            <a:r>
              <a:rPr lang="ru-RU" altLang="en-US" sz="2800" dirty="0"/>
              <a:t>библиотека для обработки данных</a:t>
            </a:r>
            <a:endParaRPr lang="en-US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82089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en-US" altLang="en-US" sz="1800" baseline="0" dirty="0"/>
              <a:t>Pandas (</a:t>
            </a:r>
            <a:r>
              <a:rPr lang="en-US" altLang="en-US" sz="1800" baseline="0" dirty="0">
                <a:hlinkClick r:id="rId3"/>
              </a:rPr>
              <a:t>https://pandas.pydata.org/</a:t>
            </a:r>
            <a:r>
              <a:rPr lang="en-US" altLang="en-US" sz="1800" baseline="0" dirty="0"/>
              <a:t>):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1800" baseline="0" dirty="0"/>
              <a:t>мощная библиотека для обработки данных, стандарт «де факто» у </a:t>
            </a:r>
            <a:r>
              <a:rPr lang="ru-RU" altLang="en-US" sz="1800" baseline="0" dirty="0" err="1"/>
              <a:t>датасайентистов</a:t>
            </a:r>
            <a:r>
              <a:rPr lang="ru-RU" altLang="en-US" sz="1800" baseline="0" dirty="0"/>
              <a:t>, специалистов по ИИ и т. п.;</a:t>
            </a:r>
            <a:endParaRPr lang="en-US" altLang="en-US" sz="1800" baseline="0" dirty="0"/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ru-RU" altLang="en-US" sz="1800" baseline="0" dirty="0"/>
          </a:p>
          <a:p>
            <a:pPr algn="l" eaLnBrk="1" hangingPunct="1"/>
            <a:endParaRPr lang="ru-RU" altLang="en-US" sz="1800" baseline="0" dirty="0"/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1800" baseline="0" dirty="0"/>
              <a:t>позволяет работать в том числе и с файлами </a:t>
            </a:r>
            <a:r>
              <a:rPr lang="en-US" altLang="en-US" sz="1800" baseline="0" dirty="0"/>
              <a:t>Excel</a:t>
            </a:r>
            <a:r>
              <a:rPr lang="ru-RU" altLang="en-US" sz="1800" baseline="0" dirty="0"/>
              <a:t>;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1800" baseline="0" dirty="0"/>
              <a:t>написана частично на языке Си, поэтому быстрая и эффективная</a:t>
            </a:r>
            <a:r>
              <a:rPr lang="en-US" altLang="en-US" sz="1800" baseline="0" dirty="0"/>
              <a:t> (</a:t>
            </a:r>
            <a:r>
              <a:rPr lang="ru-RU" altLang="en-US" sz="1800" baseline="0" dirty="0"/>
              <a:t>например, пригодна для обработки видео в реальном времени).</a:t>
            </a:r>
            <a:endParaRPr lang="en-US" altLang="en-US" sz="1800" baseline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01BDB64-7761-C16F-8510-D331DD32E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581128"/>
            <a:ext cx="3168352" cy="93610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aseline="0" dirty="0"/>
              <a:t>$</a:t>
            </a:r>
            <a:r>
              <a:rPr lang="ru-RU" sz="2000" baseline="0" dirty="0"/>
              <a:t> </a:t>
            </a:r>
            <a:r>
              <a:rPr lang="en-US" sz="2000" baseline="0" dirty="0"/>
              <a:t>pip install pandas</a:t>
            </a:r>
          </a:p>
        </p:txBody>
      </p:sp>
    </p:spTree>
    <p:extLst>
      <p:ext uri="{BB962C8B-B14F-4D97-AF65-F5344CB8AC3E}">
        <p14:creationId xmlns:p14="http://schemas.microsoft.com/office/powerpoint/2010/main" val="2918952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err="1"/>
              <a:t>Jupyter</a:t>
            </a:r>
            <a:r>
              <a:rPr lang="en-US" altLang="en-US" sz="2800" dirty="0"/>
              <a:t> Notebook — </a:t>
            </a:r>
            <a:r>
              <a:rPr lang="ru-RU" altLang="en-US" sz="2800" dirty="0"/>
              <a:t>еще один способ исполнять скрипты на </a:t>
            </a:r>
            <a:r>
              <a:rPr lang="en-US" altLang="en-US" sz="2800" dirty="0"/>
              <a:t>Python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40324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1800" baseline="0" dirty="0"/>
              <a:t>Удобная среда для создания интерактивных документов (текстовое описание плюс код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на </a:t>
            </a:r>
            <a:r>
              <a:rPr lang="en-US" altLang="en-US" sz="1800" baseline="0" dirty="0"/>
              <a:t>Python</a:t>
            </a:r>
            <a:r>
              <a:rPr lang="ru-RU" altLang="en-US" sz="1800" baseline="0" dirty="0"/>
              <a:t>)</a:t>
            </a:r>
          </a:p>
          <a:p>
            <a:pPr algn="l" eaLnBrk="1" hangingPunct="1"/>
            <a:endParaRPr lang="ru-RU" altLang="en-US" sz="1800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800" baseline="0" dirty="0"/>
              <a:t>На картинке справа</a:t>
            </a:r>
            <a:r>
              <a:rPr lang="en-US" altLang="en-US" sz="1800" baseline="0" dirty="0"/>
              <a:t> —</a:t>
            </a:r>
            <a:r>
              <a:rPr lang="ru-RU" altLang="en-US" sz="1800" baseline="0" dirty="0"/>
              <a:t> используется </a:t>
            </a:r>
            <a:r>
              <a:rPr lang="en-US" altLang="en-US" sz="1800" baseline="0" dirty="0" err="1"/>
              <a:t>Jupyter</a:t>
            </a:r>
            <a:r>
              <a:rPr lang="en-US" altLang="en-US" sz="1800" baseline="0" dirty="0"/>
              <a:t> Notebook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sz="1800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800" baseline="0" dirty="0"/>
              <a:t>Позволяет делить скрипты на ячейки (</a:t>
            </a:r>
            <a:r>
              <a:rPr lang="en-US" altLang="en-US" sz="1800" baseline="0" dirty="0"/>
              <a:t>cells) </a:t>
            </a:r>
            <a:r>
              <a:rPr lang="ru-RU" altLang="en-US" sz="1800" baseline="0" dirty="0"/>
              <a:t>и выполнять код в ячейках по отдельности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altLang="en-US" sz="1800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800" baseline="0" dirty="0"/>
              <a:t>Работа основана на встроенной функции </a:t>
            </a:r>
            <a:r>
              <a:rPr lang="en-US" altLang="en-US" sz="1800" b="1" baseline="0" dirty="0"/>
              <a:t>exec</a:t>
            </a:r>
            <a:r>
              <a:rPr lang="ru-RU" altLang="en-US" sz="1800" baseline="0" dirty="0"/>
              <a:t>, которая позволяет выполнить код </a:t>
            </a:r>
            <a:r>
              <a:rPr lang="en-US" altLang="en-US" sz="1800" baseline="0" dirty="0"/>
              <a:t>Python, </a:t>
            </a:r>
            <a:r>
              <a:rPr lang="ru-RU" altLang="en-US" sz="1800" baseline="0" dirty="0"/>
              <a:t>заданный в виде строки (так называемая </a:t>
            </a:r>
            <a:r>
              <a:rPr lang="ru-RU" altLang="en-US" sz="1800" i="1" baseline="0" dirty="0" err="1"/>
              <a:t>реификация</a:t>
            </a:r>
            <a:r>
              <a:rPr lang="ru-RU" altLang="en-US" sz="1800" baseline="0" dirty="0"/>
              <a:t>, подробнее — в следующей теме)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AC777-FE94-AB45-8C70-86200B48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76939"/>
            <a:ext cx="4417863" cy="3548205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63A557E4-2617-862F-2E21-0EF393B23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080" y="5213009"/>
            <a:ext cx="3168352" cy="93610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aseline="0" dirty="0"/>
              <a:t>$</a:t>
            </a:r>
            <a:r>
              <a:rPr lang="ru-RU" sz="2000" baseline="0" dirty="0"/>
              <a:t> </a:t>
            </a:r>
            <a:r>
              <a:rPr lang="en-US" sz="2000" baseline="0" dirty="0"/>
              <a:t>pip install notebook</a:t>
            </a:r>
          </a:p>
          <a:p>
            <a:r>
              <a:rPr lang="en-US" sz="2000" baseline="0" dirty="0"/>
              <a:t>$ </a:t>
            </a:r>
            <a:r>
              <a:rPr lang="en-US" sz="2000" baseline="0" dirty="0" err="1"/>
              <a:t>jupyter</a:t>
            </a:r>
            <a:r>
              <a:rPr lang="en-US" sz="2000" baseline="0" dirty="0"/>
              <a:t>-notebook</a:t>
            </a:r>
          </a:p>
        </p:txBody>
      </p:sp>
    </p:spTree>
    <p:extLst>
      <p:ext uri="{BB962C8B-B14F-4D97-AF65-F5344CB8AC3E}">
        <p14:creationId xmlns:p14="http://schemas.microsoft.com/office/powerpoint/2010/main" val="29705097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</a:t>
            </a:r>
            <a:r>
              <a:rPr lang="en-US" altLang="en-US" sz="24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Подробно о данных и коде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276663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Строки — создание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592065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Строка: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Неизменяемая последовательность символов. Длина ограничена здравым смыслом и объёмом памяти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Создание: </a:t>
            </a:r>
            <a:r>
              <a:rPr lang="en-US" altLang="en-US" sz="1600" dirty="0"/>
              <a:t>s = "This is a string" </a:t>
            </a:r>
            <a:r>
              <a:rPr lang="ru-RU" altLang="en-US" sz="1600" dirty="0"/>
              <a:t>или </a:t>
            </a:r>
            <a:r>
              <a:rPr lang="en-US" altLang="en-US" sz="1600" dirty="0"/>
              <a:t>s = 'This is a string’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Одинарные и двойные кавычки эквивалентны (но строка должна начинаться и заканчиваться одним и тем же типом кавычек)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Длинные строки можно заключать в тройные кавычки (</a:t>
            </a:r>
            <a:r>
              <a:rPr lang="en-US" altLang="en-US" sz="1600" dirty="0"/>
              <a:t>''' </a:t>
            </a:r>
            <a:r>
              <a:rPr lang="ru-RU" altLang="en-US" sz="1600" dirty="0"/>
              <a:t>или </a:t>
            </a:r>
            <a:r>
              <a:rPr lang="en-US" altLang="en-US" sz="1600" dirty="0"/>
              <a:t>""")</a:t>
            </a:r>
            <a:r>
              <a:rPr lang="ru-RU" altLang="en-US" sz="1600" dirty="0"/>
              <a:t>, как показано на примере. Часто используется для комментирования и автоматического документирования кода, создания шаблонов простых веб-страниц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3933056"/>
            <a:ext cx="8229600" cy="244827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ru-RU" altLang="en-US" sz="1600" kern="0" baseline="0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 = """Это очень длинный текст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... в несколько строк.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... Две строки выше, а эта - третья"""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ru-RU" altLang="en-US" sz="1600" kern="0" baseline="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u-RU" altLang="en-US" sz="1600" kern="0" baseline="0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Это очень длинный текст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в несколько строк.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Две строки выше, а эта – третья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&gt;&gt;&gt; </a:t>
            </a:r>
          </a:p>
          <a:p>
            <a:pPr eaLnBrk="1" hangingPunct="1"/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798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Специальные строки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3384153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 умолчанию все строки в </a:t>
            </a:r>
            <a:r>
              <a:rPr lang="en-US" altLang="en-US" sz="1600" dirty="0"/>
              <a:t>Python</a:t>
            </a:r>
            <a:r>
              <a:rPr lang="ru-RU" altLang="en-US" sz="1600" dirty="0"/>
              <a:t> </a:t>
            </a:r>
            <a:r>
              <a:rPr lang="en-US" altLang="en-US" sz="1600" dirty="0"/>
              <a:t>3 </a:t>
            </a:r>
            <a:r>
              <a:rPr lang="ru-RU" altLang="en-US" sz="1600" dirty="0"/>
              <a:t>являются строками </a:t>
            </a:r>
            <a:r>
              <a:rPr lang="en-US" altLang="en-US" sz="1600" dirty="0"/>
              <a:t>Unicode </a:t>
            </a:r>
            <a:r>
              <a:rPr lang="ru-RU" altLang="en-US" sz="1600" dirty="0"/>
              <a:t>в кодировке </a:t>
            </a:r>
            <a:r>
              <a:rPr lang="en-US" altLang="en-US" sz="1600" dirty="0"/>
              <a:t>utf-8 (</a:t>
            </a:r>
            <a:r>
              <a:rPr lang="ru-RU" altLang="en-US" sz="1600" dirty="0"/>
              <a:t>про </a:t>
            </a:r>
            <a:r>
              <a:rPr lang="en-US" altLang="en-US" sz="1600" dirty="0"/>
              <a:t>Unicode </a:t>
            </a:r>
            <a:r>
              <a:rPr lang="ru-RU" altLang="en-US" sz="1600" dirty="0"/>
              <a:t>будет отдельно рассказано позже)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В </a:t>
            </a:r>
            <a:r>
              <a:rPr lang="en-US" altLang="en-US" sz="1600" dirty="0"/>
              <a:t>Python 2 </a:t>
            </a:r>
            <a:r>
              <a:rPr lang="ru-RU" altLang="en-US" sz="1600" dirty="0"/>
              <a:t>строки по умолчанию являются строками </a:t>
            </a:r>
            <a:r>
              <a:rPr lang="en-US" altLang="en-US" sz="1600" dirty="0"/>
              <a:t>ASCII, </a:t>
            </a:r>
            <a:r>
              <a:rPr lang="ru-RU" altLang="en-US" sz="1600" dirty="0"/>
              <a:t>для создания строки </a:t>
            </a:r>
            <a:r>
              <a:rPr lang="en-US" altLang="en-US" sz="1600" dirty="0"/>
              <a:t>Unicode </a:t>
            </a:r>
            <a:r>
              <a:rPr lang="ru-RU" altLang="en-US" sz="1600" dirty="0"/>
              <a:t>нужно применить модификатор </a:t>
            </a:r>
            <a:r>
              <a:rPr lang="ru-RU" altLang="en-US" sz="1600" dirty="0" err="1"/>
              <a:t>u</a:t>
            </a:r>
            <a:r>
              <a:rPr lang="en-US" altLang="en-US" sz="1600" dirty="0"/>
              <a:t>, </a:t>
            </a:r>
            <a:r>
              <a:rPr lang="ru-RU" altLang="en-US" sz="1600" dirty="0"/>
              <a:t>вот так</a:t>
            </a:r>
            <a:r>
              <a:rPr lang="en-US" altLang="en-US" sz="1600" dirty="0"/>
              <a:t>:</a:t>
            </a:r>
            <a:r>
              <a:rPr lang="ru-RU" altLang="en-US" sz="1600" dirty="0"/>
              <a:t> </a:t>
            </a:r>
            <a:r>
              <a:rPr lang="en-US" altLang="en-US" sz="1600" dirty="0"/>
              <a:t>s = u</a:t>
            </a:r>
            <a:r>
              <a:rPr lang="ru-RU" altLang="en-US" sz="1600" dirty="0"/>
              <a:t>"Это строка</a:t>
            </a:r>
            <a:r>
              <a:rPr lang="en-US" altLang="en-US" sz="1600" dirty="0"/>
              <a:t>"</a:t>
            </a:r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В </a:t>
            </a:r>
            <a:r>
              <a:rPr lang="en-US" altLang="en-US" sz="1600" dirty="0"/>
              <a:t>Python 3 </a:t>
            </a:r>
            <a:r>
              <a:rPr lang="ru-RU" altLang="en-US" sz="1600" dirty="0"/>
              <a:t>конструкции </a:t>
            </a:r>
            <a:r>
              <a:rPr lang="en-US" altLang="en-US" sz="1600" dirty="0"/>
              <a:t>s = u</a:t>
            </a:r>
            <a:r>
              <a:rPr lang="ru-RU" altLang="en-US" sz="1600" dirty="0"/>
              <a:t>"Это строка</a:t>
            </a:r>
            <a:r>
              <a:rPr lang="en-US" altLang="en-US" sz="1600" dirty="0"/>
              <a:t>" </a:t>
            </a:r>
            <a:r>
              <a:rPr lang="ru-RU" altLang="en-US" sz="1600" dirty="0"/>
              <a:t>и </a:t>
            </a:r>
            <a:r>
              <a:rPr lang="en-US" altLang="en-US" sz="1600" dirty="0"/>
              <a:t>s = </a:t>
            </a:r>
            <a:r>
              <a:rPr lang="ru-RU" altLang="en-US" sz="1600" dirty="0"/>
              <a:t>"Это строка</a:t>
            </a:r>
            <a:r>
              <a:rPr lang="en-US" altLang="en-US" sz="1600" dirty="0"/>
              <a:t>"</a:t>
            </a:r>
            <a:r>
              <a:rPr lang="ru-RU" altLang="en-US" sz="1600" dirty="0"/>
              <a:t> эквивалентны.</a:t>
            </a:r>
            <a:endParaRPr lang="en-US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Остальные модификаторы сведены в таблицу: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E6BF8-EB01-564F-96F5-6C289E327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074604"/>
              </p:ext>
            </p:extLst>
          </p:nvPr>
        </p:nvGraphicFramePr>
        <p:xfrm>
          <a:off x="323528" y="3879135"/>
          <a:ext cx="8496944" cy="2611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5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760">
                <a:tc>
                  <a:txBody>
                    <a:bodyPr/>
                    <a:lstStyle/>
                    <a:p>
                      <a:pPr algn="l"/>
                      <a:r>
                        <a:rPr lang="ru-RU" sz="1400" dirty="0" err="1">
                          <a:latin typeface="+mn-lt"/>
                        </a:rPr>
                        <a:t>Моди</a:t>
                      </a:r>
                      <a:r>
                        <a:rPr lang="en-US" sz="1400" dirty="0">
                          <a:latin typeface="+mn-lt"/>
                        </a:rPr>
                        <a:t>-</a:t>
                      </a:r>
                      <a:r>
                        <a:rPr lang="ru-RU" sz="1400" dirty="0" err="1">
                          <a:latin typeface="+mn-lt"/>
                        </a:rPr>
                        <a:t>фикатор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Назначение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Пример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raw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игнорировать последовательности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\…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 = 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r"This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 is a \text\"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byte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байтовая строка, может содержать только символы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ASCII</a:t>
                      </a:r>
                    </a:p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Символы с кодами 128 и больше нужно задавать так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'\0xF2'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или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'\0362'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s = b'\xd0\x9f\xd0\xb5\xd1\x82\xd1\x8f'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s.decode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Петя'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format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подстановка переменных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uk-UA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="Максим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"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</a:t>
                      </a:r>
                      <a:r>
                        <a:rPr lang="uk-UA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f"Имя</a:t>
                      </a:r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{</a:t>
                      </a:r>
                      <a:r>
                        <a:rPr lang="uk-UA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}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"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'</a:t>
                      </a:r>
                      <a:r>
                        <a:rPr lang="uk-UA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Имя</a:t>
                      </a:r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Максим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324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069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Строки — основные операции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32361"/>
              </p:ext>
            </p:extLst>
          </p:nvPr>
        </p:nvGraphicFramePr>
        <p:xfrm>
          <a:off x="179388" y="1124744"/>
          <a:ext cx="8735336" cy="506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8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Операция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Описание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Пример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+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Объединение строк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s3 = s1 + s2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print(“Happy New “ + 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(2017) + “Year”)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Определение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длины строки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(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и любого составного объекта)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3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[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Выделение подстроки (индекс начинается с нуля)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s[5]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шестой символ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s[5:7]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символы с шестого по восьмой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s[-1]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последний символ,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то же, что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s[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(s)-1]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s.split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s.join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Разделить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строки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Объединить строки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ru-RU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Петя,Лёша,Коля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.split(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) → [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"Петя"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"Лёша"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"Коля"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]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.join([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"Петя"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"Лёша"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"Коля”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]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)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→ "</a:t>
                      </a:r>
                      <a:r>
                        <a:rPr lang="ru-RU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Петя,Лёша,Коля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(L)</a:t>
                      </a:r>
                    </a:p>
                    <a:p>
                      <a:pPr algn="l"/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list(s)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Преобразовать список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строку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Преобразовать строку в список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([‘1’, ’2’, ‘3’]) → ‘123’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list(‘Test’) → [‘t’,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‘e’, ‘s’, ‘t’]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Форматирование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по шаблону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&gt;&gt;&gt; s1, s2 = '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Митя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', '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Василиса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’</a:t>
                      </a:r>
                    </a:p>
                    <a:p>
                      <a:pPr algn="l"/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&gt;&gt;&gt; '%s + %s = 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любовь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' % (s1, s2)</a:t>
                      </a:r>
                    </a:p>
                    <a:p>
                      <a:pPr algn="l"/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'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Митя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 + 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Василиса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 = 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любовь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'</a:t>
                      </a:r>
                      <a:endParaRPr lang="tr-TR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&gt;&gt;&gt; 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959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Все (почти) способы объединить строки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576622"/>
              </p:ext>
            </p:extLst>
          </p:nvPr>
        </p:nvGraphicFramePr>
        <p:xfrm>
          <a:off x="161090" y="1564608"/>
          <a:ext cx="8735336" cy="3962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6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Описание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Пример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Комментарий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Форматирование по шаблону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f"{str1}{str2}"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Возможность появилась в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Python 3.6.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«Модно» и быстро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Операция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‘+’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str2 + str1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Чуть медленнее, канонический способ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22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Вызов метода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join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 для пустой строки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"".join(str1, str2)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Смотрится экзотично, но очень «</a:t>
                      </a:r>
                      <a:r>
                        <a:rPr lang="ru-RU" sz="1400" dirty="0" err="1">
                          <a:latin typeface="+mn-lt"/>
                          <a:ea typeface="Courier" charset="0"/>
                          <a:cs typeface="Courier" charset="0"/>
                        </a:rPr>
                        <a:t>по-питоновски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». Скорость как для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“+”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Форматирование по шаблону в «старом» стиле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'%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s%s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' % (str1, str2)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Формат заимствован из языка Си (и спецификации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POSIX),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считается</a:t>
                      </a:r>
                      <a:b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</a:b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«не модным»/устаревшим. Медленно.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Вызов метода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format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для строки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‘{}{}’.format(str1, str2)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То же, что и первый способ (другая форма записи)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Класс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Template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модуля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string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from string import Template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Template(”${first}${second}”).substitute(first=str1, second=str2)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Совсем экзотика*. Медленно. Применяется редко, например для больших веб-страниц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D5F50-1DB4-E44A-A4B3-22DCF3F0C34D}"/>
              </a:ext>
            </a:extLst>
          </p:cNvPr>
          <p:cNvSpPr txBox="1"/>
          <p:nvPr/>
        </p:nvSpPr>
        <p:spPr>
          <a:xfrm>
            <a:off x="161090" y="1164498"/>
            <a:ext cx="916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aseline="0" dirty="0"/>
              <a:t>Задача — объединить строки </a:t>
            </a:r>
            <a:r>
              <a:rPr lang="en-US" sz="2000" baseline="0" dirty="0"/>
              <a:t>str1 </a:t>
            </a:r>
            <a:r>
              <a:rPr lang="ru-RU" sz="2000" baseline="0" dirty="0"/>
              <a:t>и </a:t>
            </a:r>
            <a:r>
              <a:rPr lang="en-US" sz="2000" baseline="0" dirty="0"/>
              <a:t>str2</a:t>
            </a:r>
            <a:r>
              <a:rPr lang="ru-RU" sz="2000" baseline="0" dirty="0"/>
              <a:t>, результат поместить в </a:t>
            </a:r>
            <a:r>
              <a:rPr lang="en-US" sz="2000" baseline="0" dirty="0"/>
              <a:t>str3</a:t>
            </a:r>
            <a:endParaRPr lang="en-RU" sz="2000" baseline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F581A-3528-1342-B418-74C268A45C16}"/>
              </a:ext>
            </a:extLst>
          </p:cNvPr>
          <p:cNvSpPr/>
          <p:nvPr/>
        </p:nvSpPr>
        <p:spPr>
          <a:xfrm>
            <a:off x="161090" y="5765403"/>
            <a:ext cx="8735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200" baseline="0" dirty="0"/>
              <a:t>*Возможность обратиться к переменной, имя которой задано другой строковой переменной или константой — частный случай </a:t>
            </a:r>
            <a:r>
              <a:rPr lang="ru-RU" sz="1200" b="1" baseline="0" dirty="0" err="1"/>
              <a:t>реификации</a:t>
            </a:r>
            <a:r>
              <a:rPr lang="ru-RU" sz="1200" baseline="0" dirty="0"/>
              <a:t>. Доступна далеко не во всех языках программирования</a:t>
            </a:r>
            <a:r>
              <a:rPr lang="en-US" sz="1200" baseline="0" dirty="0"/>
              <a:t> (</a:t>
            </a:r>
            <a:r>
              <a:rPr lang="ru-RU" sz="1200" baseline="0" dirty="0"/>
              <a:t>в скриптовых — часто да).</a:t>
            </a:r>
            <a:endParaRPr lang="en-US" sz="1200" baseline="0" dirty="0"/>
          </a:p>
          <a:p>
            <a:pPr algn="l"/>
            <a:r>
              <a:rPr lang="ru-RU" sz="1200" baseline="0" dirty="0" err="1"/>
              <a:t>Реификация</a:t>
            </a:r>
            <a:r>
              <a:rPr lang="ru-RU" sz="1200" baseline="0" dirty="0"/>
              <a:t> открывает возможности для </a:t>
            </a:r>
            <a:r>
              <a:rPr lang="ru-RU" sz="1200" b="1" baseline="0" dirty="0" err="1"/>
              <a:t>метапрограммирования</a:t>
            </a:r>
            <a:r>
              <a:rPr lang="ru-RU" sz="1200" baseline="0" dirty="0"/>
              <a:t> — написания программного кода, результатом работы которого будет программный код. Языки, допускающие </a:t>
            </a:r>
            <a:r>
              <a:rPr lang="ru-RU" sz="1200" baseline="0" dirty="0" err="1"/>
              <a:t>реификацию</a:t>
            </a:r>
            <a:r>
              <a:rPr lang="ru-RU" sz="1200" baseline="0" dirty="0"/>
              <a:t>, называются </a:t>
            </a:r>
            <a:r>
              <a:rPr lang="ru-RU" sz="1200" baseline="0" dirty="0" err="1"/>
              <a:t>рефлексифными</a:t>
            </a:r>
            <a:r>
              <a:rPr lang="ru-RU" sz="1200" baseline="0" dirty="0"/>
              <a:t>.</a:t>
            </a:r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18444048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внутрь </a:t>
            </a:r>
            <a:r>
              <a:rPr lang="en-US" altLang="en-US" sz="2400" dirty="0"/>
              <a:t>Python: </a:t>
            </a:r>
            <a:r>
              <a:rPr lang="ru-RU" altLang="en-US" sz="2400" dirty="0"/>
              <a:t>исследуем объекты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58327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В </a:t>
            </a:r>
            <a:r>
              <a:rPr lang="en-US" altLang="en-US" sz="1600" baseline="0" dirty="0"/>
              <a:t>Python</a:t>
            </a:r>
            <a:r>
              <a:rPr lang="ru-RU" altLang="en-US" sz="1600" baseline="0" dirty="0"/>
              <a:t> любая сущность (переменная, константа, функция и т. п.) — объект (в </a:t>
            </a:r>
            <a:r>
              <a:rPr lang="en-US" altLang="en-US" sz="1600" baseline="0" dirty="0"/>
              <a:t>Python2 — </a:t>
            </a:r>
            <a:r>
              <a:rPr lang="ru-RU" altLang="en-US" sz="1600" baseline="0" dirty="0"/>
              <a:t>не совсем так, но для изложения это неважно)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Строка — тоже объект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У объекта есть методы. К ним обращаются так: </a:t>
            </a:r>
            <a:r>
              <a:rPr lang="en-US" altLang="en-US" sz="1600" baseline="0" dirty="0" err="1"/>
              <a:t>s.upper</a:t>
            </a:r>
            <a:r>
              <a:rPr lang="ru-RU" altLang="en-US" sz="1600" baseline="0" dirty="0"/>
              <a:t>(), т. е. полностью аналогично вызову функции </a:t>
            </a:r>
            <a:r>
              <a:rPr lang="en-US" altLang="en-US" sz="1600" baseline="0" dirty="0"/>
              <a:t>upper </a:t>
            </a:r>
            <a:r>
              <a:rPr lang="ru-RU" altLang="en-US" sz="1600" baseline="0" dirty="0"/>
              <a:t>из пространства имён </a:t>
            </a:r>
            <a:r>
              <a:rPr lang="en-US" altLang="en-US" sz="1600" baseline="0" dirty="0"/>
              <a:t>s</a:t>
            </a: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«Вызывать методы объекта» и «посылать сообщения объекту» — одно и то же, оба термина встречаются в литературе по программированию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Практически во всех объектно-ориентированных языках методы реализованы как функции, которым неявно передаются в качестве параметра данные объекта, к которому они относятся</a:t>
            </a:r>
            <a:endParaRPr lang="en-US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В приведённом примере: </a:t>
            </a:r>
            <a:r>
              <a:rPr lang="en-US" altLang="en-US" sz="1600" baseline="0" dirty="0"/>
              <a:t>Python </a:t>
            </a:r>
            <a:r>
              <a:rPr lang="ru-RU" altLang="en-US" sz="1600" baseline="0" dirty="0"/>
              <a:t>вызовет код функции </a:t>
            </a:r>
            <a:r>
              <a:rPr lang="en-US" altLang="en-US" sz="1600" baseline="0" dirty="0"/>
              <a:t>upper</a:t>
            </a:r>
            <a:r>
              <a:rPr lang="ru-RU" altLang="en-US" sz="1600" baseline="0" dirty="0"/>
              <a:t>()</a:t>
            </a:r>
            <a:r>
              <a:rPr lang="en-US" altLang="en-US" sz="1600" baseline="0" dirty="0"/>
              <a:t>, </a:t>
            </a:r>
            <a:r>
              <a:rPr lang="ru-RU" altLang="en-US" sz="1600" baseline="0" dirty="0"/>
              <a:t>неявно передав ей параметр </a:t>
            </a:r>
            <a:r>
              <a:rPr lang="en-US" altLang="en-US" sz="1600" baseline="0" dirty="0"/>
              <a:t>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12160" y="1693652"/>
            <a:ext cx="2952328" cy="164337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&gt;&gt;&gt; s="</a:t>
            </a:r>
            <a:r>
              <a:rPr lang="en-US" dirty="0" err="1"/>
              <a:t>Маша</a:t>
            </a:r>
            <a:r>
              <a:rPr lang="en-US" dirty="0"/>
              <a:t>"</a:t>
            </a:r>
          </a:p>
          <a:p>
            <a:r>
              <a:rPr lang="nb-NO" dirty="0"/>
              <a:t>&gt;&gt;&gt; </a:t>
            </a:r>
            <a:r>
              <a:rPr lang="nb-NO" dirty="0" err="1"/>
              <a:t>s.upper</a:t>
            </a:r>
            <a:r>
              <a:rPr lang="nb-NO" dirty="0"/>
              <a:t>()</a:t>
            </a:r>
          </a:p>
          <a:p>
            <a:r>
              <a:rPr lang="uk-UA" dirty="0"/>
              <a:t>'МАША'</a:t>
            </a:r>
          </a:p>
          <a:p>
            <a:r>
              <a:rPr lang="en-US" dirty="0"/>
              <a:t>&gt;&gt;&gt; </a:t>
            </a: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667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внутрь </a:t>
            </a:r>
            <a:r>
              <a:rPr lang="en-US" altLang="en-US" sz="2400" dirty="0"/>
              <a:t>Python: </a:t>
            </a:r>
            <a:r>
              <a:rPr lang="ru-RU" altLang="en-US" sz="2400" dirty="0"/>
              <a:t>исследуем объекты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Получить список всех полей и методов объекта: </a:t>
            </a:r>
            <a:r>
              <a:rPr lang="en-US" altLang="en-US" sz="1800" baseline="0" dirty="0" err="1"/>
              <a:t>dir</a:t>
            </a:r>
            <a:r>
              <a:rPr lang="en-US" altLang="en-US" sz="1800" baseline="0" dirty="0"/>
              <a:t>(s)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916832"/>
            <a:ext cx="8393980" cy="329973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hr-HR" dirty="0"/>
              <a:t>&gt;&gt;&gt; </a:t>
            </a:r>
            <a:r>
              <a:rPr lang="hr-HR" dirty="0" err="1"/>
              <a:t>dir</a:t>
            </a:r>
            <a:r>
              <a:rPr lang="hr-HR" dirty="0"/>
              <a:t>(s)</a:t>
            </a:r>
          </a:p>
          <a:p>
            <a:r>
              <a:rPr lang="en-US" dirty="0"/>
              <a:t>['__add__', '__class__', '__contains__', '__</a:t>
            </a:r>
            <a:r>
              <a:rPr lang="en-US" dirty="0" err="1"/>
              <a:t>delattr</a:t>
            </a:r>
            <a:r>
              <a:rPr lang="en-US" dirty="0"/>
              <a:t>__', '__</a:t>
            </a:r>
            <a:r>
              <a:rPr lang="en-US" dirty="0" err="1"/>
              <a:t>dir</a:t>
            </a:r>
            <a:r>
              <a:rPr lang="en-US" dirty="0"/>
              <a:t>__', '__doc__', '__</a:t>
            </a:r>
            <a:r>
              <a:rPr lang="en-US" dirty="0" err="1"/>
              <a:t>eq</a:t>
            </a:r>
            <a:r>
              <a:rPr lang="en-US" dirty="0"/>
              <a:t>__', '__format__', '__</a:t>
            </a:r>
            <a:r>
              <a:rPr lang="en-US" dirty="0" err="1"/>
              <a:t>ge</a:t>
            </a:r>
            <a:r>
              <a:rPr lang="en-US" dirty="0"/>
              <a:t>__', '__</a:t>
            </a:r>
            <a:r>
              <a:rPr lang="en-US" dirty="0" err="1"/>
              <a:t>getattribute</a:t>
            </a:r>
            <a:r>
              <a:rPr lang="en-US" dirty="0"/>
              <a:t>__', '__</a:t>
            </a:r>
            <a:r>
              <a:rPr lang="en-US" dirty="0" err="1"/>
              <a:t>getitem</a:t>
            </a:r>
            <a:r>
              <a:rPr lang="en-US" dirty="0"/>
              <a:t>__', '__</a:t>
            </a:r>
            <a:r>
              <a:rPr lang="en-US" dirty="0" err="1"/>
              <a:t>getnewargs</a:t>
            </a:r>
            <a:r>
              <a:rPr lang="en-US" dirty="0"/>
              <a:t>__', '__</a:t>
            </a:r>
            <a:r>
              <a:rPr lang="en-US" dirty="0" err="1"/>
              <a:t>gt</a:t>
            </a:r>
            <a:r>
              <a:rPr lang="en-US" dirty="0"/>
              <a:t>__', '__hash__', '__</a:t>
            </a:r>
            <a:r>
              <a:rPr lang="en-US" dirty="0" err="1"/>
              <a:t>init</a:t>
            </a:r>
            <a:r>
              <a:rPr lang="en-US" dirty="0"/>
              <a:t>__', '__</a:t>
            </a:r>
            <a:r>
              <a:rPr lang="en-US" dirty="0" err="1"/>
              <a:t>iter</a:t>
            </a:r>
            <a:r>
              <a:rPr lang="en-US" dirty="0"/>
              <a:t>__', '__le__', '__</a:t>
            </a:r>
            <a:r>
              <a:rPr lang="en-US" dirty="0" err="1"/>
              <a:t>len</a:t>
            </a:r>
            <a:r>
              <a:rPr lang="en-US" dirty="0"/>
              <a:t>__', '__</a:t>
            </a:r>
            <a:r>
              <a:rPr lang="en-US" dirty="0" err="1"/>
              <a:t>lt</a:t>
            </a:r>
            <a:r>
              <a:rPr lang="en-US" dirty="0"/>
              <a:t>__', '__mod__', '__</a:t>
            </a:r>
            <a:r>
              <a:rPr lang="en-US" dirty="0" err="1"/>
              <a:t>mul</a:t>
            </a:r>
            <a:r>
              <a:rPr lang="en-US" dirty="0"/>
              <a:t>__', '__ne__', '__new__', '__reduce__', '__</a:t>
            </a:r>
            <a:r>
              <a:rPr lang="en-US" dirty="0" err="1"/>
              <a:t>reduce_ex</a:t>
            </a:r>
            <a:r>
              <a:rPr lang="en-US" dirty="0"/>
              <a:t>__', '__</a:t>
            </a:r>
            <a:r>
              <a:rPr lang="en-US" dirty="0" err="1"/>
              <a:t>repr</a:t>
            </a:r>
            <a:r>
              <a:rPr lang="en-US" dirty="0"/>
              <a:t>__', '__</a:t>
            </a:r>
            <a:r>
              <a:rPr lang="en-US" dirty="0" err="1"/>
              <a:t>rmod</a:t>
            </a:r>
            <a:r>
              <a:rPr lang="en-US" dirty="0"/>
              <a:t>__', '__</a:t>
            </a:r>
            <a:r>
              <a:rPr lang="en-US" dirty="0" err="1"/>
              <a:t>rmul</a:t>
            </a:r>
            <a:r>
              <a:rPr lang="en-US" dirty="0"/>
              <a:t>__', '__</a:t>
            </a:r>
            <a:r>
              <a:rPr lang="en-US" dirty="0" err="1"/>
              <a:t>setattr</a:t>
            </a:r>
            <a:r>
              <a:rPr lang="en-US" dirty="0"/>
              <a:t>__', '__</a:t>
            </a:r>
            <a:r>
              <a:rPr lang="en-US" dirty="0" err="1"/>
              <a:t>sizeof</a:t>
            </a:r>
            <a:r>
              <a:rPr lang="en-US" dirty="0"/>
              <a:t>__', '__</a:t>
            </a:r>
            <a:r>
              <a:rPr lang="en-US" dirty="0" err="1"/>
              <a:t>str</a:t>
            </a:r>
            <a:r>
              <a:rPr lang="en-US" dirty="0"/>
              <a:t>__', '__</a:t>
            </a:r>
            <a:r>
              <a:rPr lang="en-US" dirty="0" err="1"/>
              <a:t>subclasshook</a:t>
            </a:r>
            <a:r>
              <a:rPr lang="en-US" dirty="0"/>
              <a:t>__', 'capitalize', '</a:t>
            </a:r>
            <a:r>
              <a:rPr lang="en-US" dirty="0" err="1"/>
              <a:t>casefold</a:t>
            </a:r>
            <a:r>
              <a:rPr lang="en-US" dirty="0"/>
              <a:t>', 'center', 'count', 'encode', '</a:t>
            </a:r>
            <a:r>
              <a:rPr lang="en-US" dirty="0" err="1"/>
              <a:t>endswith</a:t>
            </a:r>
            <a:r>
              <a:rPr lang="en-US" dirty="0"/>
              <a:t>', '</a:t>
            </a:r>
            <a:r>
              <a:rPr lang="en-US" dirty="0" err="1"/>
              <a:t>expandtabs</a:t>
            </a:r>
            <a:r>
              <a:rPr lang="en-US" dirty="0"/>
              <a:t>', 'find', 'format', '</a:t>
            </a:r>
            <a:r>
              <a:rPr lang="en-US" dirty="0" err="1"/>
              <a:t>format_map</a:t>
            </a:r>
            <a:r>
              <a:rPr lang="en-US" dirty="0"/>
              <a:t>', 'index', '</a:t>
            </a:r>
            <a:r>
              <a:rPr lang="en-US" dirty="0" err="1"/>
              <a:t>isalnum</a:t>
            </a:r>
            <a:r>
              <a:rPr lang="en-US" dirty="0"/>
              <a:t>', '</a:t>
            </a:r>
            <a:r>
              <a:rPr lang="en-US" dirty="0" err="1"/>
              <a:t>isalpha</a:t>
            </a:r>
            <a:r>
              <a:rPr lang="en-US" dirty="0"/>
              <a:t>', '</a:t>
            </a:r>
            <a:r>
              <a:rPr lang="en-US" dirty="0" err="1"/>
              <a:t>isdecimal</a:t>
            </a:r>
            <a:r>
              <a:rPr lang="en-US" dirty="0"/>
              <a:t>', '</a:t>
            </a:r>
            <a:r>
              <a:rPr lang="en-US" dirty="0" err="1"/>
              <a:t>isdigit</a:t>
            </a:r>
            <a:r>
              <a:rPr lang="en-US" dirty="0"/>
              <a:t>', '</a:t>
            </a:r>
            <a:r>
              <a:rPr lang="en-US" dirty="0" err="1"/>
              <a:t>isidentifier</a:t>
            </a:r>
            <a:r>
              <a:rPr lang="en-US" dirty="0"/>
              <a:t>', '</a:t>
            </a:r>
            <a:r>
              <a:rPr lang="en-US" dirty="0" err="1"/>
              <a:t>islower</a:t>
            </a:r>
            <a:r>
              <a:rPr lang="en-US" dirty="0"/>
              <a:t>', '</a:t>
            </a:r>
            <a:r>
              <a:rPr lang="en-US" dirty="0" err="1"/>
              <a:t>isnumeric</a:t>
            </a:r>
            <a:r>
              <a:rPr lang="en-US" dirty="0"/>
              <a:t>', '</a:t>
            </a:r>
            <a:r>
              <a:rPr lang="en-US" dirty="0" err="1"/>
              <a:t>isprintable</a:t>
            </a:r>
            <a:r>
              <a:rPr lang="en-US" dirty="0"/>
              <a:t>', '</a:t>
            </a:r>
            <a:r>
              <a:rPr lang="en-US" dirty="0" err="1"/>
              <a:t>isspace</a:t>
            </a:r>
            <a:r>
              <a:rPr lang="en-US" dirty="0"/>
              <a:t>', '</a:t>
            </a:r>
            <a:r>
              <a:rPr lang="en-US" dirty="0" err="1"/>
              <a:t>istitle</a:t>
            </a:r>
            <a:r>
              <a:rPr lang="en-US" dirty="0"/>
              <a:t>', '</a:t>
            </a:r>
            <a:r>
              <a:rPr lang="en-US" dirty="0" err="1"/>
              <a:t>isupper</a:t>
            </a:r>
            <a:r>
              <a:rPr lang="en-US" dirty="0"/>
              <a:t>', 'join', '</a:t>
            </a:r>
            <a:r>
              <a:rPr lang="en-US" dirty="0" err="1"/>
              <a:t>ljust</a:t>
            </a:r>
            <a:r>
              <a:rPr lang="en-US" dirty="0"/>
              <a:t>', 'lower', '</a:t>
            </a:r>
            <a:r>
              <a:rPr lang="en-US" dirty="0" err="1"/>
              <a:t>lstrip</a:t>
            </a:r>
            <a:r>
              <a:rPr lang="en-US" dirty="0"/>
              <a:t>', '</a:t>
            </a:r>
            <a:r>
              <a:rPr lang="en-US" dirty="0" err="1"/>
              <a:t>maketrans</a:t>
            </a:r>
            <a:r>
              <a:rPr lang="en-US" dirty="0"/>
              <a:t>', 'partition', 'replace', '</a:t>
            </a:r>
            <a:r>
              <a:rPr lang="en-US" dirty="0" err="1"/>
              <a:t>rfind</a:t>
            </a:r>
            <a:r>
              <a:rPr lang="en-US" dirty="0"/>
              <a:t>', '</a:t>
            </a:r>
            <a:r>
              <a:rPr lang="en-US" dirty="0" err="1"/>
              <a:t>rindex</a:t>
            </a:r>
            <a:r>
              <a:rPr lang="en-US" dirty="0"/>
              <a:t>', '</a:t>
            </a:r>
            <a:r>
              <a:rPr lang="en-US" dirty="0" err="1"/>
              <a:t>rjust</a:t>
            </a:r>
            <a:r>
              <a:rPr lang="en-US" dirty="0"/>
              <a:t>', '</a:t>
            </a:r>
            <a:r>
              <a:rPr lang="en-US" dirty="0" err="1"/>
              <a:t>rpartition</a:t>
            </a:r>
            <a:r>
              <a:rPr lang="en-US" dirty="0"/>
              <a:t>', '</a:t>
            </a:r>
            <a:r>
              <a:rPr lang="en-US" dirty="0" err="1"/>
              <a:t>rsplit</a:t>
            </a:r>
            <a:r>
              <a:rPr lang="en-US" dirty="0"/>
              <a:t>', '</a:t>
            </a:r>
            <a:r>
              <a:rPr lang="en-US" dirty="0" err="1"/>
              <a:t>rstrip</a:t>
            </a:r>
            <a:r>
              <a:rPr lang="en-US" dirty="0"/>
              <a:t>', 'split', '</a:t>
            </a:r>
            <a:r>
              <a:rPr lang="en-US" dirty="0" err="1"/>
              <a:t>splitlines</a:t>
            </a:r>
            <a:r>
              <a:rPr lang="en-US" dirty="0"/>
              <a:t>', '</a:t>
            </a:r>
            <a:r>
              <a:rPr lang="en-US" dirty="0" err="1"/>
              <a:t>startswith</a:t>
            </a:r>
            <a:r>
              <a:rPr lang="en-US" dirty="0"/>
              <a:t>', 'strip', '</a:t>
            </a:r>
            <a:r>
              <a:rPr lang="en-US" dirty="0" err="1"/>
              <a:t>swapcase</a:t>
            </a:r>
            <a:r>
              <a:rPr lang="en-US" dirty="0"/>
              <a:t>', 'title', 'translate', 'upper', '</a:t>
            </a:r>
            <a:r>
              <a:rPr lang="en-US" dirty="0" err="1"/>
              <a:t>zfill</a:t>
            </a:r>
            <a:r>
              <a:rPr lang="en-US" dirty="0"/>
              <a:t>']</a:t>
            </a:r>
          </a:p>
          <a:p>
            <a:r>
              <a:rPr lang="en-US" dirty="0"/>
              <a:t>&gt;&gt;&gt; </a:t>
            </a: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9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Общие сведения</a:t>
            </a: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5E6D6-A7B8-7137-72F1-1C20BB3D428F}"/>
              </a:ext>
            </a:extLst>
          </p:cNvPr>
          <p:cNvSpPr txBox="1"/>
          <p:nvPr/>
        </p:nvSpPr>
        <p:spPr>
          <a:xfrm>
            <a:off x="323528" y="5347567"/>
            <a:ext cx="2951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0" dirty="0">
                <a:hlinkClick r:id="rId3"/>
              </a:rPr>
              <a:t>https://www.tiobe.com/tiobe-index/</a:t>
            </a:r>
            <a:endParaRPr lang="en-US" sz="1400" baseline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0BCF2-1A45-E898-9059-C2CFF38C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340768"/>
            <a:ext cx="858566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591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внутрь </a:t>
            </a:r>
            <a:r>
              <a:rPr lang="en-US" altLang="en-US" sz="2400" dirty="0"/>
              <a:t>Python: </a:t>
            </a:r>
            <a:r>
              <a:rPr lang="ru-RU" altLang="en-US" sz="2400" dirty="0"/>
              <a:t>исследуем объекты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Получить справку по методу: </a:t>
            </a:r>
            <a:r>
              <a:rPr lang="en-US" altLang="en-US" sz="1800" baseline="0" dirty="0"/>
              <a:t>help(</a:t>
            </a:r>
            <a:r>
              <a:rPr lang="en-US" altLang="en-US" sz="1800" baseline="0" dirty="0" err="1"/>
              <a:t>s.upper</a:t>
            </a:r>
            <a:r>
              <a:rPr lang="en-US" altLang="en-US" sz="1800" baseline="0" dirty="0"/>
              <a:t>)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916832"/>
            <a:ext cx="8393980" cy="329973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hr-HR" sz="1800" baseline="0" dirty="0"/>
              <a:t>&gt;&gt;&gt;</a:t>
            </a:r>
            <a:r>
              <a:rPr lang="en-US" sz="1800" baseline="0" dirty="0"/>
              <a:t> help(</a:t>
            </a:r>
            <a:r>
              <a:rPr lang="en-US" sz="1800" baseline="0" dirty="0" err="1"/>
              <a:t>s.upper</a:t>
            </a:r>
            <a:r>
              <a:rPr lang="en-US" sz="1800" baseline="0" dirty="0"/>
              <a:t>)</a:t>
            </a:r>
            <a:endParaRPr lang="hr-HR" sz="1800" baseline="0" dirty="0"/>
          </a:p>
          <a:p>
            <a:r>
              <a:rPr lang="en-US" sz="1800" baseline="0" dirty="0"/>
              <a:t>Help on built-in function upper:</a:t>
            </a:r>
          </a:p>
          <a:p>
            <a:endParaRPr lang="en-US" sz="1800" baseline="0" dirty="0"/>
          </a:p>
          <a:p>
            <a:r>
              <a:rPr lang="en-US" sz="1800" b="1" baseline="0" dirty="0"/>
              <a:t>upper</a:t>
            </a:r>
            <a:r>
              <a:rPr lang="en-US" sz="1800" baseline="0" dirty="0"/>
              <a:t>(...) method of </a:t>
            </a:r>
            <a:r>
              <a:rPr lang="en-US" sz="1800" baseline="0" dirty="0" err="1"/>
              <a:t>builtins.str</a:t>
            </a:r>
            <a:r>
              <a:rPr lang="en-US" sz="1800" baseline="0" dirty="0"/>
              <a:t> instance</a:t>
            </a:r>
          </a:p>
          <a:p>
            <a:r>
              <a:rPr lang="de-DE" sz="1800" baseline="0" dirty="0"/>
              <a:t>    </a:t>
            </a:r>
            <a:r>
              <a:rPr lang="de-DE" sz="1800" baseline="0" dirty="0" err="1"/>
              <a:t>S.upper</a:t>
            </a:r>
            <a:r>
              <a:rPr lang="de-DE" sz="1800" baseline="0" dirty="0"/>
              <a:t>() -&gt; </a:t>
            </a:r>
            <a:r>
              <a:rPr lang="de-DE" sz="1800" baseline="0" dirty="0" err="1"/>
              <a:t>str</a:t>
            </a:r>
            <a:endParaRPr lang="de-DE" sz="1800" baseline="0" dirty="0"/>
          </a:p>
          <a:p>
            <a:r>
              <a:rPr lang="de-DE" sz="1800" baseline="0" dirty="0"/>
              <a:t>    </a:t>
            </a:r>
          </a:p>
          <a:p>
            <a:r>
              <a:rPr lang="de-DE" sz="1800" baseline="0" dirty="0"/>
              <a:t>    Return a </a:t>
            </a:r>
            <a:r>
              <a:rPr lang="de-DE" sz="1800" baseline="0" dirty="0" err="1"/>
              <a:t>copy</a:t>
            </a:r>
            <a:r>
              <a:rPr lang="de-DE" sz="1800" baseline="0" dirty="0"/>
              <a:t> </a:t>
            </a:r>
            <a:r>
              <a:rPr lang="de-DE" sz="1800" baseline="0" dirty="0" err="1"/>
              <a:t>of</a:t>
            </a:r>
            <a:r>
              <a:rPr lang="de-DE" sz="1800" baseline="0" dirty="0"/>
              <a:t> S </a:t>
            </a:r>
            <a:r>
              <a:rPr lang="de-DE" sz="1800" baseline="0" dirty="0" err="1"/>
              <a:t>converted</a:t>
            </a:r>
            <a:r>
              <a:rPr lang="de-DE" sz="1800" baseline="0" dirty="0"/>
              <a:t> </a:t>
            </a:r>
            <a:r>
              <a:rPr lang="de-DE" sz="1800" baseline="0" dirty="0" err="1"/>
              <a:t>to</a:t>
            </a:r>
            <a:r>
              <a:rPr lang="de-DE" sz="1800" baseline="0" dirty="0"/>
              <a:t> </a:t>
            </a:r>
            <a:r>
              <a:rPr lang="de-DE" sz="1800" baseline="0" dirty="0" err="1"/>
              <a:t>uppercase</a:t>
            </a:r>
            <a:r>
              <a:rPr lang="de-DE" sz="1800" baseline="0" dirty="0"/>
              <a:t>.</a:t>
            </a:r>
          </a:p>
          <a:p>
            <a:pPr eaLnBrk="1" hangingPunct="1"/>
            <a:endParaRPr lang="ru-RU" altLang="en-US" sz="18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856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внутрь </a:t>
            </a:r>
            <a:r>
              <a:rPr lang="en-US" altLang="en-US" sz="2400" dirty="0"/>
              <a:t>Python: </a:t>
            </a:r>
            <a:r>
              <a:rPr lang="ru-RU" altLang="en-US" sz="2400" dirty="0"/>
              <a:t>исследуем объекты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Для того чтобы функция </a:t>
            </a:r>
            <a:r>
              <a:rPr lang="en-US" altLang="en-US" sz="1800" baseline="0" dirty="0"/>
              <a:t>help </a:t>
            </a:r>
            <a:r>
              <a:rPr lang="ru-RU" altLang="en-US" sz="1800" baseline="0" dirty="0"/>
              <a:t>работала и для написанного вами кода, просто добавьте строку описания сразу после объявления функции, вот так (отступы — важны, если описание в несколько строк — используйте тройные кавычки):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2494497"/>
            <a:ext cx="8393980" cy="272206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</a:t>
            </a:r>
            <a:r>
              <a:rPr lang="en-US" sz="1600" baseline="0" dirty="0" err="1"/>
              <a:t>def</a:t>
            </a:r>
            <a:r>
              <a:rPr lang="en-US" sz="1600" baseline="0" dirty="0"/>
              <a:t> 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():</a:t>
            </a:r>
          </a:p>
          <a:p>
            <a:r>
              <a:rPr lang="en-US" sz="1600" baseline="0" dirty="0"/>
              <a:t>...     "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 - does nothing"</a:t>
            </a:r>
          </a:p>
          <a:p>
            <a:r>
              <a:rPr lang="en-US" sz="1600" baseline="0" dirty="0"/>
              <a:t>...     return 0</a:t>
            </a:r>
          </a:p>
          <a:p>
            <a:r>
              <a:rPr lang="en-US" sz="1600" baseline="0" dirty="0"/>
              <a:t>... </a:t>
            </a:r>
          </a:p>
          <a:p>
            <a:r>
              <a:rPr lang="en-US" sz="1600" baseline="0" dirty="0"/>
              <a:t>&gt;&gt;&gt; help(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)</a:t>
            </a:r>
            <a:endParaRPr lang="ru-RU" sz="1600" baseline="0" dirty="0"/>
          </a:p>
          <a:p>
            <a:r>
              <a:rPr lang="en-US" sz="1600" baseline="0" dirty="0"/>
              <a:t>Help on function 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 in module __main__:</a:t>
            </a:r>
          </a:p>
          <a:p>
            <a:endParaRPr lang="en-US" sz="1600" baseline="0" dirty="0"/>
          </a:p>
          <a:p>
            <a:r>
              <a:rPr lang="en-US" sz="1600" b="1" baseline="0" dirty="0" err="1"/>
              <a:t>testfunc</a:t>
            </a:r>
            <a:r>
              <a:rPr lang="en-US" sz="1600" baseline="0" dirty="0"/>
              <a:t>()</a:t>
            </a:r>
          </a:p>
          <a:p>
            <a:r>
              <a:rPr lang="en-US" sz="1600" baseline="0" dirty="0"/>
              <a:t>    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 - does nothing</a:t>
            </a:r>
          </a:p>
          <a:p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7319338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 грустном</a:t>
            </a:r>
            <a:r>
              <a:rPr lang="en-US" altLang="en-US" sz="2800" dirty="0"/>
              <a:t>: </a:t>
            </a:r>
            <a:r>
              <a:rPr lang="ru-RU" altLang="en-US" sz="2800" dirty="0"/>
              <a:t>кодировки, русские кодировки и </a:t>
            </a:r>
            <a:r>
              <a:rPr lang="en-US" altLang="en-US" sz="2800" dirty="0"/>
              <a:t>Unicode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Изначально (с середины прошлого века) символы кодировались семью битами, и каждый символ помещался в 1 байт (с запасом в 1 бит). Самая популярная кодировка — </a:t>
            </a:r>
            <a:r>
              <a:rPr lang="en-US" altLang="en-US" sz="1800" baseline="0" dirty="0"/>
              <a:t>ASCII</a:t>
            </a:r>
            <a:r>
              <a:rPr lang="ru-RU" altLang="en-US" sz="1800" baseline="0" dirty="0"/>
              <a:t>, кодирует цифры, прописные и строчные буквы английского алфавита, основную пунктуацию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Национальные языки порождают проблемы с кодировками. Для французского, немецкого и т. п. достаточно кодировки </a:t>
            </a:r>
            <a:r>
              <a:rPr lang="en-US" altLang="en-US" sz="1800" baseline="0" dirty="0"/>
              <a:t>Latin1 — </a:t>
            </a:r>
            <a:r>
              <a:rPr lang="ru-RU" altLang="en-US" sz="1800" baseline="0" dirty="0"/>
              <a:t>8 бит, младшие 7 бит (128 символов) совместимы с </a:t>
            </a:r>
            <a:r>
              <a:rPr lang="en-US" altLang="en-US" sz="1800" baseline="0" dirty="0"/>
              <a:t>ASCII, </a:t>
            </a:r>
            <a:r>
              <a:rPr lang="ru-RU" altLang="en-US" sz="1800" baseline="0" dirty="0"/>
              <a:t>остальные 128 — для букв с акцентами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Существовало (и до сих пор существует) не менее пяти несовместимых кодировок для русского языка, все использовали 8 бит, аналогично </a:t>
            </a:r>
            <a:r>
              <a:rPr lang="en-US" altLang="en-US" sz="1800" baseline="0" dirty="0"/>
              <a:t>Latin1</a:t>
            </a:r>
            <a:r>
              <a:rPr lang="ru-RU" altLang="en-US" sz="1800" baseline="0" dirty="0"/>
              <a:t>. Соответственно, невозможно было в одной строке совмещать русский язык и, скажем, немецкий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В 90-х годах появился </a:t>
            </a:r>
            <a:r>
              <a:rPr lang="en-US" altLang="en-US" sz="1800" baseline="0" dirty="0"/>
              <a:t>Unicode — </a:t>
            </a:r>
            <a:r>
              <a:rPr lang="ru-RU" altLang="en-US" sz="1800" baseline="0" dirty="0"/>
              <a:t>каждый символ кодировался двумя байтами. Тогда полагали, что этого хватит для всех языков на много десятилетий</a:t>
            </a:r>
          </a:p>
        </p:txBody>
      </p:sp>
    </p:spTree>
    <p:extLst>
      <p:ext uri="{BB962C8B-B14F-4D97-AF65-F5344CB8AC3E}">
        <p14:creationId xmlns:p14="http://schemas.microsoft.com/office/powerpoint/2010/main" val="12283654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Unicode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Первые версии </a:t>
            </a:r>
            <a:r>
              <a:rPr lang="en-US" altLang="en-US" sz="1800" baseline="0" dirty="0"/>
              <a:t>Unicode </a:t>
            </a:r>
            <a:r>
              <a:rPr lang="ru-RU" altLang="en-US" sz="1800" baseline="0" dirty="0"/>
              <a:t>использовали двухбайтовые символы. В настоящее время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такие версии </a:t>
            </a:r>
            <a:r>
              <a:rPr lang="en-US" altLang="en-US" sz="1800" baseline="0" dirty="0"/>
              <a:t>Unicode</a:t>
            </a:r>
            <a:r>
              <a:rPr lang="ru-RU" altLang="en-US" sz="1800" baseline="0" dirty="0"/>
              <a:t> используются ограниченно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Современный </a:t>
            </a:r>
            <a:r>
              <a:rPr lang="en-US" altLang="en-US" sz="1800" baseline="0" dirty="0"/>
              <a:t>Unicode</a:t>
            </a:r>
            <a:r>
              <a:rPr lang="ru-RU" altLang="en-US" sz="1800" baseline="0" dirty="0"/>
              <a:t> (</a:t>
            </a:r>
            <a:r>
              <a:rPr lang="en-US" altLang="en-US" sz="1800" baseline="0" dirty="0"/>
              <a:t>UTF-8) </a:t>
            </a:r>
            <a:r>
              <a:rPr lang="ru-RU" altLang="en-US" sz="1800" baseline="0" dirty="0"/>
              <a:t>использует переменную длину кодирования символов (от 1 до 4 байтов).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Если в первом байте старший бит равен нулю, то символ считается однобайтовым. Это обеспечивает совместимость с </a:t>
            </a:r>
            <a:r>
              <a:rPr lang="en-US" altLang="en-US" sz="1800" baseline="0" dirty="0"/>
              <a:t>ASCII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Если старший бит в первом байте равен единице, символ считается </a:t>
            </a:r>
            <a:r>
              <a:rPr lang="ru-RU" altLang="en-US" sz="1800" baseline="0" dirty="0" err="1"/>
              <a:t>многобайтовым</a:t>
            </a:r>
            <a:r>
              <a:rPr lang="ru-RU" altLang="en-US" sz="1800" baseline="0" dirty="0"/>
              <a:t>. Русские буквы кодируются двумя байтами, в диапазоне 0</a:t>
            </a:r>
            <a:r>
              <a:rPr lang="en-US" altLang="en-US" sz="1800" baseline="0" dirty="0"/>
              <a:t>x410–0x44f</a:t>
            </a: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6032137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Unicode</a:t>
            </a:r>
            <a:r>
              <a:rPr lang="ru-RU" altLang="en-US" sz="2800" dirty="0"/>
              <a:t> — отличия </a:t>
            </a:r>
            <a:r>
              <a:rPr lang="en-US" altLang="en-US" sz="2800" dirty="0"/>
              <a:t>Python 3 </a:t>
            </a:r>
            <a:r>
              <a:rPr lang="ru-RU" altLang="en-US" sz="2800" dirty="0"/>
              <a:t>и </a:t>
            </a:r>
            <a:r>
              <a:rPr lang="en-US" altLang="en-US" sz="2800" dirty="0"/>
              <a:t>Python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945527"/>
              </p:ext>
            </p:extLst>
          </p:nvPr>
        </p:nvGraphicFramePr>
        <p:xfrm>
          <a:off x="179388" y="1124745"/>
          <a:ext cx="8785099" cy="3848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9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002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Операция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</a:rPr>
                        <a:t>Python2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</a:rPr>
                        <a:t>Python3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46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"This is a string"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ASCII (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один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символ — один байт)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(один символ — один байт, т. к. применяются только английские буквы, но длина — не гарантируется)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39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Это строка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Строка в установленной кодировке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Ошибка,</a:t>
                      </a:r>
                      <a:r>
                        <a:rPr lang="ru-RU" sz="1400" baseline="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 если кодировка не установлена вручную</a:t>
                      </a:r>
                      <a:endParaRPr lang="en-US" sz="1400" baseline="0" dirty="0">
                        <a:solidFill>
                          <a:srgbClr val="FF0000"/>
                        </a:solidFill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(один символ — один или два байта, т. к. применяются русские буквы и пробел)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5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u"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Это строка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Unicode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Unicode,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аналогично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строке в кавычках без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u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5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b"This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 is a string"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ASCII,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один символ — один байт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ASCII,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один символ — один байт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946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b"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Это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строка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Строка в установленной кодировке, один символ — один байт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Ошибка</a:t>
                      </a:r>
                      <a:r>
                        <a:rPr lang="ru-RU" sz="1400" baseline="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 — в байтовой строке допустимы только символы 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ASCII.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Старшие 128 символов задаются так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: "\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xDE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\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xCF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или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"\0336\0317"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8028" y="4854059"/>
            <a:ext cx="878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ru-RU" sz="1400" baseline="0" dirty="0">
                <a:latin typeface="+mn-lt"/>
              </a:rPr>
              <a:t>Только для </a:t>
            </a:r>
            <a:r>
              <a:rPr lang="en-US" sz="1400" baseline="0" dirty="0">
                <a:latin typeface="+mn-lt"/>
              </a:rPr>
              <a:t>Python 2 — </a:t>
            </a:r>
            <a:r>
              <a:rPr lang="ru-RU" sz="1400" baseline="0" dirty="0">
                <a:latin typeface="+mn-lt"/>
              </a:rPr>
              <a:t>чтобы установить кодировку исходного файла вручную, нужно вставить в него комментарий вида </a:t>
            </a:r>
            <a:r>
              <a:rPr lang="en-US" sz="1400" baseline="0" dirty="0">
                <a:latin typeface="+mn-lt"/>
              </a:rPr>
              <a:t># coding: utf-8</a:t>
            </a:r>
          </a:p>
          <a:p>
            <a:pPr algn="l"/>
            <a:endParaRPr lang="ru-RU" sz="1400" baseline="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ru-RU" sz="1400" baseline="0" dirty="0">
                <a:latin typeface="+mn-lt"/>
              </a:rPr>
              <a:t>Операция </a:t>
            </a:r>
            <a:r>
              <a:rPr lang="en-US" sz="1400" baseline="0" dirty="0">
                <a:latin typeface="+mn-lt"/>
              </a:rPr>
              <a:t>s[</a:t>
            </a:r>
            <a:r>
              <a:rPr lang="en-US" sz="1400" baseline="0" dirty="0" err="1">
                <a:latin typeface="+mn-lt"/>
              </a:rPr>
              <a:t>i</a:t>
            </a:r>
            <a:r>
              <a:rPr lang="en-US" sz="1400" baseline="0" dirty="0">
                <a:latin typeface="+mn-lt"/>
              </a:rPr>
              <a:t>] </a:t>
            </a:r>
            <a:r>
              <a:rPr lang="ru-RU" sz="1400" baseline="0" dirty="0">
                <a:latin typeface="+mn-lt"/>
              </a:rPr>
              <a:t>в </a:t>
            </a:r>
            <a:r>
              <a:rPr lang="en-US" sz="1400" baseline="0" dirty="0">
                <a:latin typeface="+mn-lt"/>
              </a:rPr>
              <a:t>Python</a:t>
            </a:r>
            <a:r>
              <a:rPr lang="ru-RU" sz="1400" baseline="0" dirty="0">
                <a:latin typeface="+mn-lt"/>
              </a:rPr>
              <a:t>3, примененная к строке,</a:t>
            </a:r>
            <a:r>
              <a:rPr lang="en-US" sz="1400" baseline="0" dirty="0">
                <a:latin typeface="+mn-lt"/>
              </a:rPr>
              <a:t> </a:t>
            </a:r>
            <a:r>
              <a:rPr lang="ru-RU" sz="1400" baseline="0" dirty="0">
                <a:latin typeface="+mn-lt"/>
              </a:rPr>
              <a:t>сама заботится о том, чтобы вернуть символ правильной длины (состоящий из правильного количества байтов), стоящий в правильной позиции</a:t>
            </a:r>
          </a:p>
          <a:p>
            <a:pPr marL="285750" indent="-285750" algn="l">
              <a:buFont typeface="Arial" charset="0"/>
              <a:buChar char="•"/>
            </a:pPr>
            <a:endParaRPr lang="en-US" sz="1400" baseline="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ru-RU" sz="1400" baseline="0" dirty="0">
                <a:latin typeface="+mn-lt"/>
              </a:rPr>
              <a:t>Операция </a:t>
            </a:r>
            <a:r>
              <a:rPr lang="en-US" sz="1400" baseline="0" dirty="0" err="1">
                <a:latin typeface="+mn-lt"/>
              </a:rPr>
              <a:t>u’foo</a:t>
            </a:r>
            <a:r>
              <a:rPr lang="en-US" sz="1400" baseline="0" dirty="0">
                <a:latin typeface="+mn-lt"/>
              </a:rPr>
              <a:t>’ + </a:t>
            </a:r>
            <a:r>
              <a:rPr lang="en-US" sz="1400" baseline="0" dirty="0" err="1">
                <a:latin typeface="+mn-lt"/>
              </a:rPr>
              <a:t>b’bar</a:t>
            </a:r>
            <a:r>
              <a:rPr lang="en-US" sz="1400" baseline="0" dirty="0">
                <a:latin typeface="+mn-lt"/>
              </a:rPr>
              <a:t>’ </a:t>
            </a:r>
            <a:r>
              <a:rPr lang="ru-RU" sz="1400" baseline="0" dirty="0">
                <a:latin typeface="+mn-lt"/>
              </a:rPr>
              <a:t>работает в </a:t>
            </a:r>
            <a:r>
              <a:rPr lang="en-US" sz="1400" baseline="0" dirty="0">
                <a:latin typeface="+mn-lt"/>
              </a:rPr>
              <a:t>Python 2 </a:t>
            </a:r>
            <a:r>
              <a:rPr lang="ru-RU" sz="1400" baseline="0" dirty="0">
                <a:latin typeface="+mn-lt"/>
              </a:rPr>
              <a:t>и недопустима в </a:t>
            </a:r>
            <a:r>
              <a:rPr lang="en-US" sz="1400" baseline="0" dirty="0">
                <a:latin typeface="+mn-lt"/>
              </a:rPr>
              <a:t>Python 3 (</a:t>
            </a:r>
            <a:r>
              <a:rPr lang="ru-RU" sz="1400" baseline="0" dirty="0">
                <a:latin typeface="+mn-lt"/>
              </a:rPr>
              <a:t>вызывает ошибку выполнения)</a:t>
            </a:r>
          </a:p>
          <a:p>
            <a:pPr algn="l"/>
            <a:endParaRPr lang="en-US" sz="1400" baseline="0" dirty="0">
              <a:latin typeface="+mn-lt"/>
            </a:endParaRPr>
          </a:p>
        </p:txBody>
      </p:sp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439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Методы </a:t>
            </a:r>
            <a:r>
              <a:rPr lang="en-US" altLang="en-US" sz="2800" dirty="0"/>
              <a:t>encode </a:t>
            </a:r>
            <a:r>
              <a:rPr lang="ru-RU" altLang="en-US" sz="2800" dirty="0"/>
              <a:t>и </a:t>
            </a:r>
            <a:r>
              <a:rPr lang="en-US" altLang="en-US" sz="2800" dirty="0"/>
              <a:t>decode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729610"/>
              </p:ext>
            </p:extLst>
          </p:nvPr>
        </p:nvGraphicFramePr>
        <p:xfrm>
          <a:off x="179388" y="1124744"/>
          <a:ext cx="8785099" cy="4378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Операция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</a:rPr>
                        <a:t>Python2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</a:rPr>
                        <a:t>Python3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s.encode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(’name’)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строку (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“xxx”)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строку в кодировке по умолчанию, 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 (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“xxx”)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 в массив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байтов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“xxx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),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s.decode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(‘name’)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“xxx”)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в строку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Отсутствует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3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b.encode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(’name’)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массив байтов(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b“xxx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”)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строку в кодировке по умолчанию, 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Отсутствует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b.decode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(‘name’)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массив байтов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b“xxx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в строку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, 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массив байтов 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b”xxx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) в строку (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“xxx”),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u.encode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(‘name’)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u“xxx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в массив байтов 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b"xxx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")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 (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“xxx”)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 в массив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байтов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“xxx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) —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аналогично 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s.encode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u.decode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(‘name’)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u“xxx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в строку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(“xxx”)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или в строку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Отсутствует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 —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аналогично 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s.decode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388" y="5632494"/>
            <a:ext cx="8785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Резюме: хотим работать с национальными языками и не попасть в психбольницу — пользуемся </a:t>
            </a:r>
            <a:r>
              <a:rPr lang="en-US" sz="1400" baseline="0" dirty="0"/>
              <a:t>Python3</a:t>
            </a:r>
          </a:p>
        </p:txBody>
      </p:sp>
      <p:sp>
        <p:nvSpPr>
          <p:cNvPr id="7" name="Sun 6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45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Конструкция </a:t>
            </a:r>
            <a:r>
              <a:rPr lang="en-US" altLang="en-US" sz="2800" dirty="0"/>
              <a:t>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53287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x is y — </a:t>
            </a:r>
            <a:r>
              <a:rPr lang="ru-RU" altLang="en-US" sz="1800" baseline="0" dirty="0"/>
              <a:t>логическое выражение, принимающее истинное значение, если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является ссылкой на </a:t>
            </a:r>
            <a:r>
              <a:rPr lang="en-US" altLang="en-US" sz="1800" baseline="0" dirty="0"/>
              <a:t>y </a:t>
            </a:r>
            <a:r>
              <a:rPr lang="ru-RU" altLang="en-US" sz="1800" baseline="0" dirty="0"/>
              <a:t>или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и </a:t>
            </a:r>
            <a:r>
              <a:rPr lang="en-US" altLang="en-US" sz="1800" baseline="0" dirty="0"/>
              <a:t>y </a:t>
            </a:r>
            <a:r>
              <a:rPr lang="ru-RU" altLang="en-US" sz="1800" baseline="0" dirty="0"/>
              <a:t>ссылаются на одно и то же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x is not y — </a:t>
            </a:r>
            <a:r>
              <a:rPr lang="ru-RU" altLang="en-US" sz="1800" baseline="0" dirty="0"/>
              <a:t>соответственно, истина, если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не </a:t>
            </a:r>
            <a:r>
              <a:rPr lang="en-US" altLang="en-US" sz="1800" baseline="0" dirty="0"/>
              <a:t>y — </a:t>
            </a:r>
            <a:r>
              <a:rPr lang="ru-RU" altLang="en-US" sz="1800" baseline="0" dirty="0"/>
              <a:t>не то же самое, что </a:t>
            </a:r>
            <a:r>
              <a:rPr lang="en-US" altLang="en-US" sz="1800" baseline="0" dirty="0"/>
              <a:t>x is (not y)</a:t>
            </a: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Пример показывает, что </a:t>
            </a:r>
            <a:r>
              <a:rPr lang="en-US" altLang="en-US" sz="1800" baseline="0" dirty="0"/>
              <a:t>Python </a:t>
            </a:r>
            <a:r>
              <a:rPr lang="ru-RU" altLang="en-US" sz="1800" baseline="0" dirty="0"/>
              <a:t>достаточно интеллектуален для того чтобы в некоторых случаях не создавать одинаковые объекты (но интеллект его ограничен)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Встроенная функция </a:t>
            </a:r>
            <a:r>
              <a:rPr lang="en-US" altLang="en-US" sz="1800" baseline="0" dirty="0"/>
              <a:t>id — </a:t>
            </a:r>
            <a:r>
              <a:rPr lang="ru-RU" altLang="en-US" sz="1800" baseline="0" dirty="0"/>
              <a:t>возвращает уникальное число — идентификатор объекта</a:t>
            </a:r>
            <a:endParaRPr lang="en-US" altLang="en-US" sz="18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940152" y="1196752"/>
            <a:ext cx="2808312" cy="525658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050" baseline="0" dirty="0"/>
              <a:t>&gt;&gt;&gt; a = 5</a:t>
            </a:r>
          </a:p>
          <a:p>
            <a:r>
              <a:rPr lang="en-US" sz="1050" baseline="0" dirty="0"/>
              <a:t>&gt;&gt;&gt; a is 5</a:t>
            </a:r>
          </a:p>
          <a:p>
            <a:r>
              <a:rPr lang="en-US" sz="1050" baseline="0" dirty="0"/>
              <a:t>True</a:t>
            </a:r>
          </a:p>
          <a:p>
            <a:r>
              <a:rPr lang="pt-BR" sz="1050" baseline="0" dirty="0"/>
              <a:t>&gt;&gt;&gt; l = [1, 2, 3]</a:t>
            </a:r>
          </a:p>
          <a:p>
            <a:r>
              <a:rPr lang="pt-BR" sz="1050" baseline="0" dirty="0"/>
              <a:t>&gt;&gt;&gt; m = l</a:t>
            </a:r>
          </a:p>
          <a:p>
            <a:r>
              <a:rPr lang="pt-BR" sz="1050" baseline="0" dirty="0"/>
              <a:t>&gt;&gt;&gt; m </a:t>
            </a:r>
            <a:r>
              <a:rPr lang="pt-BR" sz="1050" baseline="0" dirty="0" err="1"/>
              <a:t>is</a:t>
            </a:r>
            <a:r>
              <a:rPr lang="pt-BR" sz="1050" baseline="0" dirty="0"/>
              <a:t> l</a:t>
            </a:r>
          </a:p>
          <a:p>
            <a:r>
              <a:rPr lang="pt-BR" sz="1050" baseline="0" dirty="0" err="1"/>
              <a:t>True</a:t>
            </a:r>
            <a:endParaRPr lang="pt-BR" sz="1050" baseline="0" dirty="0"/>
          </a:p>
          <a:p>
            <a:r>
              <a:rPr lang="pt-BR" sz="1050" baseline="0" dirty="0"/>
              <a:t>&gt;&gt;&gt; l2 = [1, 2, 3]</a:t>
            </a:r>
          </a:p>
          <a:p>
            <a:r>
              <a:rPr lang="pt-BR" sz="1050" baseline="0" dirty="0"/>
              <a:t>&gt;&gt;&gt; l2 </a:t>
            </a:r>
            <a:r>
              <a:rPr lang="pt-BR" sz="1050" baseline="0" dirty="0" err="1"/>
              <a:t>is</a:t>
            </a:r>
            <a:r>
              <a:rPr lang="pt-BR" sz="1050" baseline="0" dirty="0"/>
              <a:t> l</a:t>
            </a:r>
          </a:p>
          <a:p>
            <a:r>
              <a:rPr lang="pt-BR" sz="1050" baseline="0" dirty="0"/>
              <a:t>False</a:t>
            </a:r>
          </a:p>
          <a:p>
            <a:r>
              <a:rPr lang="pt-BR" sz="1050" baseline="0" dirty="0"/>
              <a:t>&gt;&gt;&gt; l2 </a:t>
            </a:r>
            <a:r>
              <a:rPr lang="pt-BR" sz="1050" baseline="0" dirty="0" err="1"/>
              <a:t>is</a:t>
            </a:r>
            <a:r>
              <a:rPr lang="pt-BR" sz="1050" baseline="0" dirty="0"/>
              <a:t> [1, 2, 3]</a:t>
            </a:r>
          </a:p>
          <a:p>
            <a:r>
              <a:rPr lang="pt-BR" sz="1050" baseline="0" dirty="0"/>
              <a:t>False</a:t>
            </a:r>
            <a:endParaRPr lang="ru-RU" sz="1050" baseline="0" dirty="0"/>
          </a:p>
          <a:p>
            <a:r>
              <a:rPr lang="en-US" sz="1050" baseline="0" dirty="0"/>
              <a:t>&gt;&gt;&gt; s = 'test'</a:t>
            </a:r>
          </a:p>
          <a:p>
            <a:r>
              <a:rPr lang="en-US" sz="1050" baseline="0" dirty="0"/>
              <a:t>&gt;&gt;&gt; s is "" + s + ""</a:t>
            </a:r>
          </a:p>
          <a:p>
            <a:r>
              <a:rPr lang="en-US" sz="1050" baseline="0" dirty="0"/>
              <a:t>True</a:t>
            </a:r>
          </a:p>
          <a:p>
            <a:r>
              <a:rPr lang="mr-IN" sz="1050" baseline="0" dirty="0"/>
              <a:t>&gt;&gt;&gt; (s+"11")[:-2]</a:t>
            </a:r>
          </a:p>
          <a:p>
            <a:r>
              <a:rPr lang="mr-IN" sz="1050" baseline="0" dirty="0"/>
              <a:t>'</a:t>
            </a:r>
            <a:r>
              <a:rPr lang="mr-IN" sz="1050" baseline="0" dirty="0" err="1"/>
              <a:t>test</a:t>
            </a:r>
            <a:r>
              <a:rPr lang="mr-IN" sz="1050" baseline="0" dirty="0"/>
              <a:t>'</a:t>
            </a:r>
            <a:endParaRPr lang="ru-RU" sz="1050" baseline="0" dirty="0"/>
          </a:p>
          <a:p>
            <a:r>
              <a:rPr lang="en-US" sz="1050" baseline="0" dirty="0"/>
              <a:t>&gt;&gt;&gt; s is (s + "11")[:-2]</a:t>
            </a:r>
          </a:p>
          <a:p>
            <a:r>
              <a:rPr lang="en-US" sz="1050" baseline="0" dirty="0"/>
              <a:t>False</a:t>
            </a:r>
            <a:endParaRPr lang="ru-RU" sz="1050" baseline="0" dirty="0"/>
          </a:p>
          <a:p>
            <a:r>
              <a:rPr lang="mr-IN" sz="1050" baseline="0" dirty="0"/>
              <a:t>&gt;&gt;&gt; </a:t>
            </a:r>
            <a:r>
              <a:rPr lang="mr-IN" sz="1050" baseline="0" dirty="0" err="1"/>
              <a:t>id</a:t>
            </a:r>
            <a:r>
              <a:rPr lang="mr-IN" sz="1050" baseline="0" dirty="0"/>
              <a:t>(</a:t>
            </a:r>
            <a:r>
              <a:rPr lang="mr-IN" sz="1050" baseline="0" dirty="0" err="1"/>
              <a:t>s</a:t>
            </a:r>
            <a:r>
              <a:rPr lang="mr-IN" sz="1050" baseline="0" dirty="0"/>
              <a:t>)</a:t>
            </a:r>
          </a:p>
          <a:p>
            <a:r>
              <a:rPr lang="mr-IN" sz="1050" baseline="0" dirty="0"/>
              <a:t>4338852952</a:t>
            </a:r>
          </a:p>
          <a:p>
            <a:r>
              <a:rPr lang="mr-IN" sz="1050" baseline="0" dirty="0"/>
              <a:t>&gt;&gt;&gt; </a:t>
            </a:r>
            <a:r>
              <a:rPr lang="mr-IN" sz="1050" baseline="0" dirty="0" err="1"/>
              <a:t>id</a:t>
            </a:r>
            <a:r>
              <a:rPr lang="mr-IN" sz="1050" baseline="0" dirty="0"/>
              <a:t>(l2)</a:t>
            </a:r>
          </a:p>
          <a:p>
            <a:r>
              <a:rPr lang="mr-IN" sz="1050" baseline="0" dirty="0"/>
              <a:t>4338868296</a:t>
            </a:r>
          </a:p>
          <a:p>
            <a:r>
              <a:rPr lang="mr-IN" sz="1050" baseline="0" dirty="0"/>
              <a:t>&gt;&gt;&gt; </a:t>
            </a:r>
            <a:r>
              <a:rPr lang="mr-IN" sz="1050" baseline="0" dirty="0" err="1"/>
              <a:t>id</a:t>
            </a:r>
            <a:r>
              <a:rPr lang="mr-IN" sz="1050" baseline="0" dirty="0"/>
              <a:t>(</a:t>
            </a:r>
            <a:r>
              <a:rPr lang="mr-IN" sz="1050" baseline="0" dirty="0" err="1"/>
              <a:t>m</a:t>
            </a:r>
            <a:r>
              <a:rPr lang="mr-IN" sz="1050" baseline="0" dirty="0"/>
              <a:t>)</a:t>
            </a:r>
          </a:p>
          <a:p>
            <a:r>
              <a:rPr lang="mr-IN" sz="1050" baseline="0" dirty="0">
                <a:solidFill>
                  <a:srgbClr val="FF0000"/>
                </a:solidFill>
              </a:rPr>
              <a:t>4338868360</a:t>
            </a:r>
          </a:p>
          <a:p>
            <a:r>
              <a:rPr lang="mr-IN" sz="1050" baseline="0" dirty="0"/>
              <a:t>&gt;&gt;&gt; </a:t>
            </a:r>
            <a:r>
              <a:rPr lang="mr-IN" sz="1050" baseline="0" dirty="0" err="1"/>
              <a:t>id</a:t>
            </a:r>
            <a:r>
              <a:rPr lang="mr-IN" sz="1050" baseline="0" dirty="0"/>
              <a:t>(</a:t>
            </a:r>
            <a:r>
              <a:rPr lang="mr-IN" sz="1050" baseline="0" dirty="0" err="1"/>
              <a:t>l</a:t>
            </a:r>
            <a:r>
              <a:rPr lang="mr-IN" sz="1050" baseline="0" dirty="0"/>
              <a:t>)</a:t>
            </a:r>
          </a:p>
          <a:p>
            <a:r>
              <a:rPr lang="mr-IN" sz="1050" baseline="0" dirty="0">
                <a:solidFill>
                  <a:srgbClr val="FF0000"/>
                </a:solidFill>
              </a:rPr>
              <a:t>4338868360</a:t>
            </a:r>
          </a:p>
          <a:p>
            <a:endParaRPr lang="mr-IN" sz="1050" baseline="0" dirty="0"/>
          </a:p>
          <a:p>
            <a:endParaRPr lang="en-US" sz="1050" baseline="0" dirty="0"/>
          </a:p>
          <a:p>
            <a:endParaRPr lang="en-US" sz="1050" baseline="0" dirty="0"/>
          </a:p>
        </p:txBody>
      </p:sp>
    </p:spTree>
    <p:extLst>
      <p:ext uri="{BB962C8B-B14F-4D97-AF65-F5344CB8AC3E}">
        <p14:creationId xmlns:p14="http://schemas.microsoft.com/office/powerpoint/2010/main" val="14798781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Условия и логические выражения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124744"/>
            <a:ext cx="87130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Сравнения: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x == “Dog”</a:t>
            </a:r>
            <a:r>
              <a:rPr lang="ru-RU" altLang="en-US" sz="1800" baseline="0" dirty="0"/>
              <a:t>, </a:t>
            </a:r>
            <a:r>
              <a:rPr lang="en-US" altLang="en-US" sz="1800" baseline="0" dirty="0"/>
              <a:t>y == 5</a:t>
            </a:r>
            <a:r>
              <a:rPr lang="ru-RU" altLang="en-US" sz="1800" baseline="0" dirty="0"/>
              <a:t> — сравнение на совпадение, обратите внимание на двойной знак равенства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a &lt; 3</a:t>
            </a:r>
            <a:r>
              <a:rPr lang="ru-RU" altLang="en-US" sz="1800" baseline="0" dirty="0"/>
              <a:t> — обычное арифметическое сравнение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1 &lt; 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 &lt; 7</a:t>
            </a:r>
            <a:r>
              <a:rPr lang="ru-RU" altLang="en-US" sz="1800" baseline="0" dirty="0"/>
              <a:t> — «цепочное» сравнение («фирменная» возможность </a:t>
            </a:r>
            <a:r>
              <a:rPr lang="en-US" altLang="en-US" sz="1800" baseline="0" dirty="0"/>
              <a:t>Python),</a:t>
            </a:r>
            <a:r>
              <a:rPr lang="ru-RU" altLang="en-US" sz="1800" baseline="0" dirty="0"/>
              <a:t/>
            </a:r>
            <a:br>
              <a:rPr lang="ru-RU" altLang="en-US" sz="1800" baseline="0" dirty="0"/>
            </a:br>
            <a:r>
              <a:rPr lang="en-US" altLang="en-US" sz="1800" baseline="0" dirty="0"/>
              <a:t>x == y &gt; z — </a:t>
            </a:r>
            <a:r>
              <a:rPr lang="ru-RU" altLang="en-US" sz="1800" baseline="0" dirty="0"/>
              <a:t>тоже работает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“test” in “</a:t>
            </a:r>
            <a:r>
              <a:rPr lang="en-US" altLang="en-US" sz="1800" baseline="0" dirty="0" err="1"/>
              <a:t>betatesting</a:t>
            </a:r>
            <a:r>
              <a:rPr lang="en-US" altLang="en-US" sz="1800" baseline="0" dirty="0"/>
              <a:t>” — </a:t>
            </a:r>
            <a:r>
              <a:rPr lang="ru-RU" altLang="en-US" sz="1800" baseline="0" dirty="0"/>
              <a:t>поиск чего-то в чём-то, работает для строк, списков и словарей (ищет в списке ключей)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s is “Test”</a:t>
            </a:r>
            <a:r>
              <a:rPr lang="ru-RU" altLang="en-US" sz="1800" baseline="0" dirty="0"/>
              <a:t> или </a:t>
            </a:r>
            <a:r>
              <a:rPr lang="en-US" altLang="en-US" sz="1800" baseline="0" dirty="0"/>
              <a:t>s is s1 — </a:t>
            </a:r>
            <a:r>
              <a:rPr lang="ru-RU" altLang="en-US" sz="1800" baseline="0" dirty="0"/>
              <a:t>является ли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левая часть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ссылкой на правую (см. предыдущий слайд)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Результаты сравнений имеют тип </a:t>
            </a:r>
            <a:r>
              <a:rPr lang="en-US" altLang="en-US" sz="1800" baseline="0" dirty="0"/>
              <a:t>bool</a:t>
            </a:r>
            <a:r>
              <a:rPr lang="ru-RU" altLang="en-US" sz="1800" baseline="0" dirty="0"/>
              <a:t> (</a:t>
            </a:r>
            <a:r>
              <a:rPr lang="en-US" altLang="en-US" sz="1800" baseline="0" dirty="0"/>
              <a:t>True </a:t>
            </a:r>
            <a:r>
              <a:rPr lang="ru-RU" altLang="en-US" sz="1800" baseline="0" dirty="0"/>
              <a:t>или  </a:t>
            </a:r>
            <a:r>
              <a:rPr lang="en-US" altLang="en-US" sz="1800" baseline="0" dirty="0"/>
              <a:t>False)</a:t>
            </a:r>
            <a:r>
              <a:rPr lang="ru-RU" altLang="en-US" sz="1800" baseline="0" dirty="0"/>
              <a:t>, их можно объединять в логические выражения: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(s in string1 ) or (s in string2)</a:t>
            </a: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(a &gt;= 5) and (a in List1) and not (a in List2)</a:t>
            </a:r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21349893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Ветвления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2232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Блочная форма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772816"/>
            <a:ext cx="3569444" cy="20866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if x </a:t>
            </a:r>
            <a:r>
              <a:rPr lang="ru-RU" sz="1600" baseline="0" dirty="0"/>
              <a:t>==</a:t>
            </a:r>
            <a:r>
              <a:rPr lang="en-US" sz="1600" baseline="0" dirty="0"/>
              <a:t> 0:</a:t>
            </a:r>
          </a:p>
          <a:p>
            <a:r>
              <a:rPr lang="en-US" sz="1600" baseline="0" dirty="0"/>
              <a:t>    print(“</a:t>
            </a:r>
            <a:r>
              <a:rPr lang="ru-RU" sz="1600" baseline="0" dirty="0"/>
              <a:t>Ноль</a:t>
            </a:r>
            <a:r>
              <a:rPr lang="en-US" sz="1600" baseline="0" dirty="0"/>
              <a:t>”)</a:t>
            </a:r>
          </a:p>
          <a:p>
            <a:r>
              <a:rPr lang="en-US" sz="1600" baseline="0" dirty="0" err="1"/>
              <a:t>elif</a:t>
            </a:r>
            <a:r>
              <a:rPr lang="en-US" sz="1600" baseline="0" dirty="0"/>
              <a:t> x &lt; 0:</a:t>
            </a:r>
          </a:p>
          <a:p>
            <a:r>
              <a:rPr lang="en-US" sz="1600" baseline="0" dirty="0"/>
              <a:t>    print(“</a:t>
            </a:r>
            <a:r>
              <a:rPr lang="ru-RU" sz="1600" baseline="0" dirty="0"/>
              <a:t>Отрицательное число</a:t>
            </a:r>
            <a:r>
              <a:rPr lang="en-US" sz="1600" baseline="0" dirty="0"/>
              <a:t>”</a:t>
            </a:r>
            <a:r>
              <a:rPr lang="en-US" sz="1600" baseline="0" dirty="0">
                <a:sym typeface="Wingdings"/>
              </a:rPr>
              <a:t>)</a:t>
            </a:r>
          </a:p>
          <a:p>
            <a:r>
              <a:rPr lang="en-US" sz="1600" baseline="0" dirty="0">
                <a:sym typeface="Wingdings"/>
              </a:rPr>
              <a:t>else:</a:t>
            </a:r>
          </a:p>
          <a:p>
            <a:r>
              <a:rPr lang="en-US" sz="1600" baseline="0" dirty="0">
                <a:sym typeface="Wingdings"/>
              </a:rPr>
              <a:t>    print(“</a:t>
            </a:r>
            <a:r>
              <a:rPr lang="ru-RU" sz="1600" baseline="0" dirty="0">
                <a:sym typeface="Wingdings"/>
              </a:rPr>
              <a:t>Положительное число</a:t>
            </a:r>
            <a:r>
              <a:rPr lang="en-US" sz="1600" baseline="0" dirty="0">
                <a:sym typeface="Wingdings"/>
              </a:rPr>
              <a:t>”)</a:t>
            </a:r>
            <a:endParaRPr lang="en-US" sz="1600" baseline="0" dirty="0"/>
          </a:p>
          <a:p>
            <a:endParaRPr lang="en-US" sz="1600" baseline="0" dirty="0"/>
          </a:p>
        </p:txBody>
      </p:sp>
      <p:sp>
        <p:nvSpPr>
          <p:cNvPr id="7" name="Rectangle 6"/>
          <p:cNvSpPr/>
          <p:nvPr/>
        </p:nvSpPr>
        <p:spPr>
          <a:xfrm>
            <a:off x="5291956" y="1294168"/>
            <a:ext cx="3024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Однострочные формы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49588" y="1772816"/>
            <a:ext cx="4298876" cy="20866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if x == 0: print(“</a:t>
            </a:r>
            <a:r>
              <a:rPr lang="ru-RU" sz="1600" baseline="0" dirty="0"/>
              <a:t>Ноль</a:t>
            </a:r>
            <a:r>
              <a:rPr lang="en-US" sz="1600" baseline="0" dirty="0"/>
              <a:t>”)</a:t>
            </a:r>
            <a:endParaRPr lang="ru-RU" sz="1600" baseline="0" dirty="0"/>
          </a:p>
          <a:p>
            <a:endParaRPr lang="en-US" sz="1600" baseline="0" dirty="0"/>
          </a:p>
          <a:p>
            <a:r>
              <a:rPr lang="en-US" sz="1600" baseline="0" dirty="0"/>
              <a:t>print(“</a:t>
            </a:r>
            <a:r>
              <a:rPr lang="ru-RU" sz="1600" baseline="0" dirty="0"/>
              <a:t>Ноль</a:t>
            </a:r>
            <a:r>
              <a:rPr lang="en-US" sz="1600" baseline="0" dirty="0"/>
              <a:t>”) if x == 0 else print(“</a:t>
            </a:r>
            <a:r>
              <a:rPr lang="ru-RU" sz="1600" baseline="0" dirty="0"/>
              <a:t>Не ноль</a:t>
            </a:r>
            <a:r>
              <a:rPr lang="en-US" sz="1600" baseline="0" dirty="0"/>
              <a:t>”)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en-US" sz="1600" baseline="0" dirty="0"/>
              <a:t>a = 1 if </a:t>
            </a:r>
            <a:r>
              <a:rPr lang="en-US" sz="1600" baseline="0" dirty="0" err="1"/>
              <a:t>val</a:t>
            </a:r>
            <a:r>
              <a:rPr lang="en-US" sz="1600" baseline="0" dirty="0"/>
              <a:t> &gt; 50 else 0</a:t>
            </a:r>
          </a:p>
          <a:p>
            <a:endParaRPr lang="en-US" sz="1600" baseline="0" dirty="0"/>
          </a:p>
        </p:txBody>
      </p:sp>
      <p:sp>
        <p:nvSpPr>
          <p:cNvPr id="10" name="Rectangle 9"/>
          <p:cNvSpPr/>
          <p:nvPr/>
        </p:nvSpPr>
        <p:spPr>
          <a:xfrm>
            <a:off x="210468" y="4321280"/>
            <a:ext cx="4073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Отступ — важен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Ветви </a:t>
            </a:r>
            <a:r>
              <a:rPr lang="en-US" altLang="en-US" sz="1600" baseline="0" dirty="0" err="1"/>
              <a:t>elif</a:t>
            </a:r>
            <a:r>
              <a:rPr lang="en-US" altLang="en-US" sz="1600" baseline="0" dirty="0"/>
              <a:t> </a:t>
            </a:r>
            <a:r>
              <a:rPr lang="ru-RU" altLang="en-US" sz="1600" baseline="0" dirty="0"/>
              <a:t>и </a:t>
            </a:r>
            <a:r>
              <a:rPr lang="en-US" altLang="en-US" sz="1600" baseline="0" dirty="0"/>
              <a:t>else — </a:t>
            </a:r>
            <a:r>
              <a:rPr lang="ru-RU" altLang="en-US" sz="1600" baseline="0" dirty="0"/>
              <a:t>не</a:t>
            </a:r>
            <a:r>
              <a:rPr lang="en-US" altLang="en-US" sz="1600" baseline="0" dirty="0"/>
              <a:t> </a:t>
            </a:r>
            <a:r>
              <a:rPr lang="ru-RU" altLang="en-US" sz="1600" baseline="0" dirty="0"/>
              <a:t>обязательны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Двоеточие не забываем — распространённая ошибка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9588" y="4321280"/>
            <a:ext cx="4073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Иногда улучшают читаемость</a:t>
            </a: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Вариант 2 представляет собой не оператор, а выражение, имеющее вычисляемое значение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Используются в сочетании с другими синтаксическими конструкциями (см. далее)</a:t>
            </a:r>
          </a:p>
        </p:txBody>
      </p:sp>
    </p:spTree>
    <p:extLst>
      <p:ext uri="{BB962C8B-B14F-4D97-AF65-F5344CB8AC3E}">
        <p14:creationId xmlns:p14="http://schemas.microsoft.com/office/powerpoint/2010/main" val="17300631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Условия и логические выражения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3861048"/>
            <a:ext cx="6624860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defTabSz="876300" eaLnBrk="0" hangingPunct="0">
              <a:spcBef>
                <a:spcPct val="20000"/>
              </a:spcBef>
              <a:buClr>
                <a:srgbClr val="54B948"/>
              </a:buClr>
              <a:buFont typeface="Arial" charset="0"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735013" indent="-285750" algn="l" defTabSz="876300" eaLnBrk="0" hangingPunct="0">
              <a:spcBef>
                <a:spcPct val="20000"/>
              </a:spcBef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eaLnBrk="0" hangingPunct="0">
              <a:spcBef>
                <a:spcPct val="20000"/>
              </a:spcBef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eaLnBrk="0" hangingPunct="0">
              <a:spcBef>
                <a:spcPct val="20000"/>
              </a:spcBef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eaLnBrk="0" hangingPunct="0">
              <a:spcBef>
                <a:spcPct val="20000"/>
              </a:spcBef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defTabSz="87630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defTabSz="87630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defTabSz="87630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defTabSz="87630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/>
              <a:t># </a:t>
            </a:r>
            <a:r>
              <a:rPr lang="ru-RU" altLang="en-US" dirty="0"/>
              <a:t>Загадка. Что делает этот оператор? И почему такое вообще работает?</a:t>
            </a:r>
            <a:endParaRPr lang="en-US" altLang="en-US" dirty="0"/>
          </a:p>
          <a:p>
            <a:endParaRPr lang="ru-RU" altLang="en-US" dirty="0"/>
          </a:p>
          <a:p>
            <a:r>
              <a:rPr lang="en-US" altLang="en-US" dirty="0"/>
              <a:t>s = (“</a:t>
            </a:r>
            <a:r>
              <a:rPr lang="ru-RU" altLang="en-US" dirty="0"/>
              <a:t>Не любит</a:t>
            </a:r>
            <a:r>
              <a:rPr lang="en-US" altLang="en-US" dirty="0"/>
              <a:t>”</a:t>
            </a:r>
            <a:r>
              <a:rPr lang="ru-RU" altLang="en-US" dirty="0"/>
              <a:t>,</a:t>
            </a:r>
            <a:r>
              <a:rPr lang="en-US" altLang="en-US" dirty="0"/>
              <a:t> “</a:t>
            </a:r>
            <a:r>
              <a:rPr lang="ru-RU" altLang="en-US" dirty="0"/>
              <a:t>Любит</a:t>
            </a:r>
            <a:r>
              <a:rPr lang="en-US" altLang="en-US" dirty="0"/>
              <a:t>”)[l &gt; 50]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Автоматические преобразования в тип </a:t>
            </a:r>
            <a:r>
              <a:rPr lang="en-US" altLang="en-US" sz="2000" baseline="0" dirty="0"/>
              <a:t>bool:</a:t>
            </a: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Числа</a:t>
            </a:r>
            <a:r>
              <a:rPr lang="en-US" altLang="en-US" sz="2000" baseline="0" dirty="0"/>
              <a:t>:</a:t>
            </a:r>
            <a:r>
              <a:rPr lang="ru-RU" altLang="en-US" sz="2000" baseline="0" dirty="0"/>
              <a:t> </a:t>
            </a:r>
            <a:r>
              <a:rPr lang="en-US" altLang="en-US" sz="2000" baseline="0" dirty="0"/>
              <a:t>0 — False, </a:t>
            </a:r>
            <a:r>
              <a:rPr lang="ru-RU" altLang="en-US" sz="2000" baseline="0" dirty="0"/>
              <a:t>не 0 — </a:t>
            </a:r>
            <a:r>
              <a:rPr lang="en-US" altLang="en-US" sz="2000" baseline="0" dirty="0"/>
              <a:t>True. if x: print(“x </a:t>
            </a:r>
            <a:r>
              <a:rPr lang="ru-RU" altLang="en-US" sz="2000" baseline="0" dirty="0"/>
              <a:t>не равно нулю</a:t>
            </a:r>
            <a:r>
              <a:rPr lang="en-US" altLang="en-US" sz="2000" baseline="0" dirty="0"/>
              <a:t>”)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Строки</a:t>
            </a:r>
            <a:r>
              <a:rPr lang="en-US" altLang="en-US" sz="2000" baseline="0" dirty="0"/>
              <a:t>: </a:t>
            </a:r>
            <a:r>
              <a:rPr lang="ru-RU" altLang="en-US" sz="2000" baseline="0" dirty="0"/>
              <a:t>пустая</a:t>
            </a:r>
            <a:r>
              <a:rPr lang="en-US" altLang="en-US" sz="2000" baseline="0" dirty="0"/>
              <a:t> — False, </a:t>
            </a:r>
            <a:r>
              <a:rPr lang="ru-RU" altLang="en-US" sz="2000" baseline="0" dirty="0"/>
              <a:t>не пустая — </a:t>
            </a:r>
            <a:r>
              <a:rPr lang="en-US" altLang="en-US" sz="2000" baseline="0" dirty="0"/>
              <a:t>True. if s: print(“s </a:t>
            </a:r>
            <a:r>
              <a:rPr lang="ru-RU" altLang="en-US" sz="2000" baseline="0" dirty="0"/>
              <a:t>не пустая</a:t>
            </a:r>
            <a:r>
              <a:rPr lang="en-US" altLang="en-US" sz="2000" baseline="0" dirty="0"/>
              <a:t>”)</a:t>
            </a: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Автоматические преобразования из типа </a:t>
            </a:r>
            <a:r>
              <a:rPr lang="en-US" altLang="en-US" sz="2000" baseline="0" dirty="0"/>
              <a:t>bool </a:t>
            </a:r>
            <a:r>
              <a:rPr lang="ru-RU" altLang="en-US" sz="2000" baseline="0" dirty="0"/>
              <a:t>в число:</a:t>
            </a:r>
            <a:endParaRPr lang="en-US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2000" baseline="0" dirty="0"/>
              <a:t>False — </a:t>
            </a:r>
            <a:r>
              <a:rPr lang="ru-RU" altLang="en-US" sz="2000" baseline="0" dirty="0"/>
              <a:t>0, </a:t>
            </a:r>
            <a:r>
              <a:rPr lang="en-US" altLang="en-US" sz="2000" baseline="0" dirty="0"/>
              <a:t>True — 1. </a:t>
            </a:r>
            <a:endParaRPr lang="ru-RU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1933146336"/>
      </p:ext>
    </p:extLst>
  </p:cSld>
  <p:clrMapOvr>
    <a:masterClrMapping/>
  </p:clrMapOvr>
</p:sld>
</file>

<file path=ppt/theme/theme1.xml><?xml version="1.0" encoding="utf-8"?>
<a:theme xmlns:a="http://schemas.openxmlformats.org/drawingml/2006/main" name="csr">
  <a:themeElements>
    <a:clrScheme name="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s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Специальное оформление">
  <a:themeElements>
    <a:clrScheme name="2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csr</Template>
  <TotalTime>218334</TotalTime>
  <Words>25558</Words>
  <Application>Microsoft Office PowerPoint</Application>
  <PresentationFormat>Экран (4:3)</PresentationFormat>
  <Paragraphs>3441</Paragraphs>
  <Slides>247</Slides>
  <Notes>207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247</vt:i4>
      </vt:variant>
    </vt:vector>
  </HeadingPairs>
  <TitlesOfParts>
    <vt:vector size="253" baseType="lpstr">
      <vt:lpstr>Arial</vt:lpstr>
      <vt:lpstr>Courier</vt:lpstr>
      <vt:lpstr>Segoe UI</vt:lpstr>
      <vt:lpstr>Wingdings</vt:lpstr>
      <vt:lpstr>csr</vt:lpstr>
      <vt:lpstr>2_Специальное оформление</vt:lpstr>
      <vt:lpstr>Программирование для сетевых инженеров</vt:lpstr>
      <vt:lpstr>Цели</vt:lpstr>
      <vt:lpstr>Структура курса</vt:lpstr>
      <vt:lpstr>Структура курса</vt:lpstr>
      <vt:lpstr>Краткое содержание</vt:lpstr>
      <vt:lpstr>Требования</vt:lpstr>
      <vt:lpstr>Общие сведения</vt:lpstr>
      <vt:lpstr>Общие сведения</vt:lpstr>
      <vt:lpstr>Общие сведения</vt:lpstr>
      <vt:lpstr>Общие сведения</vt:lpstr>
      <vt:lpstr>Модуль 1. Введение в программирование</vt:lpstr>
      <vt:lpstr>Модуль 1. Введение в программирование</vt:lpstr>
      <vt:lpstr>Модуль 1. Введение в программирование</vt:lpstr>
      <vt:lpstr>Лирическое отступление — дополнительные материалы</vt:lpstr>
      <vt:lpstr>Семинар 1.1</vt:lpstr>
      <vt:lpstr>Данные и код</vt:lpstr>
      <vt:lpstr>Трансляторы</vt:lpstr>
      <vt:lpstr>Трансляторы</vt:lpstr>
      <vt:lpstr>Python — интерпретатор</vt:lpstr>
      <vt:lpstr>«Настоящие» и «скриптовые» языки</vt:lpstr>
      <vt:lpstr>Исходный код</vt:lpstr>
      <vt:lpstr>Исходный код простейшей программы</vt:lpstr>
      <vt:lpstr>Как исполнить код</vt:lpstr>
      <vt:lpstr>Как хранить код — репозиторий</vt:lpstr>
      <vt:lpstr>Github</vt:lpstr>
      <vt:lpstr>Github — некоторые репозитории</vt:lpstr>
      <vt:lpstr>Работа с git и Github</vt:lpstr>
      <vt:lpstr>Среда разработки</vt:lpstr>
      <vt:lpstr>PyCharm — среда, ориентированная на Python</vt:lpstr>
      <vt:lpstr>Лабораторная работа 1.1</vt:lpstr>
      <vt:lpstr>Лабораторная работа 1.1</vt:lpstr>
      <vt:lpstr>Лабораторная работа 1.1</vt:lpstr>
      <vt:lpstr>Семинар 1.2</vt:lpstr>
      <vt:lpstr>Данные</vt:lpstr>
      <vt:lpstr>Объект</vt:lpstr>
      <vt:lpstr>Основные типы данных языка Python</vt:lpstr>
      <vt:lpstr>Основные типы данных</vt:lpstr>
      <vt:lpstr>Основные типы данных</vt:lpstr>
      <vt:lpstr>Словарь — важный тип данных</vt:lpstr>
      <vt:lpstr>Константы и переменные. Присваивание</vt:lpstr>
      <vt:lpstr>Константы и переменные. Присваивание</vt:lpstr>
      <vt:lpstr>Имена переменных (и других объектов Python)</vt:lpstr>
      <vt:lpstr>Имена переменных (и других объектов Python)</vt:lpstr>
      <vt:lpstr>Соглашения об именовании и понятия о хорошем стиле</vt:lpstr>
      <vt:lpstr>Практикум. Типы данных и переменные</vt:lpstr>
      <vt:lpstr>Ссылки</vt:lpstr>
      <vt:lpstr>Ссылки</vt:lpstr>
      <vt:lpstr>Утечки памяти</vt:lpstr>
      <vt:lpstr>Сборщик мусора</vt:lpstr>
      <vt:lpstr>Код — выражения и операторы</vt:lpstr>
      <vt:lpstr>Побочный эффект (side effect)</vt:lpstr>
      <vt:lpstr>Часто используемые выражения</vt:lpstr>
      <vt:lpstr>Часто используемые выражения</vt:lpstr>
      <vt:lpstr>Часто используемые операторы</vt:lpstr>
      <vt:lpstr>Практикум. Типы данных и переменные</vt:lpstr>
      <vt:lpstr>Работа со списками</vt:lpstr>
      <vt:lpstr>Работа со списками</vt:lpstr>
      <vt:lpstr>Функции</vt:lpstr>
      <vt:lpstr>Функции</vt:lpstr>
      <vt:lpstr>Объявляем функцию</vt:lpstr>
      <vt:lpstr>Аргументы (параметры)</vt:lpstr>
      <vt:lpstr>Функции как объекты первого класса</vt:lpstr>
      <vt:lpstr>Лирическое отступление — парадигмы программирования</vt:lpstr>
      <vt:lpstr>Императивное («фон-неймановское») программирование</vt:lpstr>
      <vt:lpstr>Декларативное программирование</vt:lpstr>
      <vt:lpstr>Направления императивного программирования</vt:lpstr>
      <vt:lpstr>Направления декларативного программирования</vt:lpstr>
      <vt:lpstr>Понятие о функциональном программировании</vt:lpstr>
      <vt:lpstr>Пример передачи функции как аргумента — встроенная функция map</vt:lpstr>
      <vt:lpstr>map — ещё примеры</vt:lpstr>
      <vt:lpstr>Модули и библиотеки</vt:lpstr>
      <vt:lpstr>Библиотеки</vt:lpstr>
      <vt:lpstr>Библиотеки</vt:lpstr>
      <vt:lpstr>Подключение модулей и библиотек в программу</vt:lpstr>
      <vt:lpstr>Порядок поиска модулей</vt:lpstr>
      <vt:lpstr>Собираем всё вместе</vt:lpstr>
      <vt:lpstr>Лабораторная работа 1.2</vt:lpstr>
      <vt:lpstr>Лабораторная работа 1.2</vt:lpstr>
      <vt:lpstr>Лабораторная работа 1.2 — справочник</vt:lpstr>
      <vt:lpstr>Лабораторная работа 1.2</vt:lpstr>
      <vt:lpstr>Pandas — библиотека для обработки данных</vt:lpstr>
      <vt:lpstr>Jupyter Notebook — еще один способ исполнять скрипты на Python</vt:lpstr>
      <vt:lpstr>Семинар 1.3</vt:lpstr>
      <vt:lpstr>Строки — создание</vt:lpstr>
      <vt:lpstr>Специальные строки</vt:lpstr>
      <vt:lpstr>Строки — основные операции</vt:lpstr>
      <vt:lpstr>Все (почти) способы объединить строки</vt:lpstr>
      <vt:lpstr>Экскурсия внутрь Python: исследуем объекты</vt:lpstr>
      <vt:lpstr>Экскурсия внутрь Python: исследуем объекты</vt:lpstr>
      <vt:lpstr>Экскурсия внутрь Python: исследуем объекты</vt:lpstr>
      <vt:lpstr>Экскурсия внутрь Python: исследуем объекты</vt:lpstr>
      <vt:lpstr>О грустном: кодировки, русские кодировки и Unicode</vt:lpstr>
      <vt:lpstr>Unicode</vt:lpstr>
      <vt:lpstr>Unicode — отличия Python 3 и Python 2</vt:lpstr>
      <vt:lpstr>Методы encode и decode</vt:lpstr>
      <vt:lpstr>Конструкция is</vt:lpstr>
      <vt:lpstr>Условия и логические выражения</vt:lpstr>
      <vt:lpstr>Ветвления</vt:lpstr>
      <vt:lpstr>Условия и логические выражения</vt:lpstr>
      <vt:lpstr>Исключения</vt:lpstr>
      <vt:lpstr>Сравнение с образцом — конструкция match/case</vt:lpstr>
      <vt:lpstr>Цикл while</vt:lpstr>
      <vt:lpstr>Собираем всё вместе — пишем программу</vt:lpstr>
      <vt:lpstr>Цикл for</vt:lpstr>
      <vt:lpstr>Итерируемые объекты</vt:lpstr>
      <vt:lpstr>Конструкция range</vt:lpstr>
      <vt:lpstr>Предыдущая программа в варианте с for</vt:lpstr>
      <vt:lpstr>Практикум. Составные структуры данных</vt:lpstr>
      <vt:lpstr>Генераторы</vt:lpstr>
      <vt:lpstr>Создаём генераторы</vt:lpstr>
      <vt:lpstr>Работаем с генераторами</vt:lpstr>
      <vt:lpstr>yield</vt:lpstr>
      <vt:lpstr>Рекурсия</vt:lpstr>
      <vt:lpstr>Замечание об оценке алгоритмов</vt:lpstr>
      <vt:lpstr>Стек</vt:lpstr>
      <vt:lpstr>Стек</vt:lpstr>
      <vt:lpstr>Лабораторная работа 1.3</vt:lpstr>
      <vt:lpstr>Лабораторная работа 1.3</vt:lpstr>
      <vt:lpstr>Лабораторная работа 1.3 — справочник</vt:lpstr>
      <vt:lpstr>Лабораторная работа 1.3</vt:lpstr>
      <vt:lpstr>Семинар 1.4</vt:lpstr>
      <vt:lpstr>Объекты и классы</vt:lpstr>
      <vt:lpstr>Объекты и классы</vt:lpstr>
      <vt:lpstr>Экскурсия в другие языки программирования</vt:lpstr>
      <vt:lpstr>Экскурсия в другие языки программирования</vt:lpstr>
      <vt:lpstr>«Утиная» типизация (duck typing)</vt:lpstr>
      <vt:lpstr>Аннотации типов (type hints)</vt:lpstr>
      <vt:lpstr>Объекты и классы</vt:lpstr>
      <vt:lpstr>Объекты и классы</vt:lpstr>
      <vt:lpstr>Объекты и классы</vt:lpstr>
      <vt:lpstr>Создаём свой класс</vt:lpstr>
      <vt:lpstr>Создаём свой класс</vt:lpstr>
      <vt:lpstr>Что делает Python при создании классов и объектов</vt:lpstr>
      <vt:lpstr>Методы (сообщения)</vt:lpstr>
      <vt:lpstr>Методы (сообщения)</vt:lpstr>
      <vt:lpstr>Для чего всё это нужно</vt:lpstr>
      <vt:lpstr>Для чего всё это нужно</vt:lpstr>
      <vt:lpstr>Наследование</vt:lpstr>
      <vt:lpstr>Методы __str__ и __repr__</vt:lpstr>
      <vt:lpstr>Изучаем объектно-ориентированную библиотеку</vt:lpstr>
      <vt:lpstr>Возможности библиотеки ipaddress</vt:lpstr>
      <vt:lpstr>Лабораторная работа 1.4</vt:lpstr>
      <vt:lpstr>Лабораторная работа 1.4</vt:lpstr>
      <vt:lpstr>Лабораторная работа 1.4</vt:lpstr>
      <vt:lpstr>Лабораторная работа 1.4 — справочник</vt:lpstr>
      <vt:lpstr>Лабораторная работа 1.4</vt:lpstr>
      <vt:lpstr>Лирическое отступление: немного о SOLID</vt:lpstr>
      <vt:lpstr>Семинар 1.5</vt:lpstr>
      <vt:lpstr>Понятие файла</vt:lpstr>
      <vt:lpstr>Открытие файла</vt:lpstr>
      <vt:lpstr>Открытие файла</vt:lpstr>
      <vt:lpstr>Методы чтения из текстового файла</vt:lpstr>
      <vt:lpstr>Чтение двоичного файла</vt:lpstr>
      <vt:lpstr>Закрытие файлов</vt:lpstr>
      <vt:lpstr>Конструкция with/as (менеджер контекста)</vt:lpstr>
      <vt:lpstr>Ещё о текстовых файлах</vt:lpstr>
      <vt:lpstr>Работа каталогом — glob и os.listdir</vt:lpstr>
      <vt:lpstr>Строки — основные операции (повторяем материал семинара 1.3)</vt:lpstr>
      <vt:lpstr>Строки — дополнительные операции</vt:lpstr>
      <vt:lpstr>Лабораторная работа 1.5</vt:lpstr>
      <vt:lpstr>Лабораторная работа 1.5</vt:lpstr>
      <vt:lpstr>Лабораторная работа 1.5</vt:lpstr>
      <vt:lpstr>Семинар 1.6</vt:lpstr>
      <vt:lpstr>Регулярные выражения — теория</vt:lpstr>
      <vt:lpstr>Регулярные выражения — теория</vt:lpstr>
      <vt:lpstr>Регулярные выражения — теория</vt:lpstr>
      <vt:lpstr>Регулярные выражения — теория</vt:lpstr>
      <vt:lpstr>Регулярные выражения — теория</vt:lpstr>
      <vt:lpstr>Регулярные выражения — практика</vt:lpstr>
      <vt:lpstr>Регулярные выражения — спец. конструкции</vt:lpstr>
      <vt:lpstr>Подробно о группировке</vt:lpstr>
      <vt:lpstr>«Жадные» и «ленивые» квантификаторы</vt:lpstr>
      <vt:lpstr>Классы и методы модуля re</vt:lpstr>
      <vt:lpstr>Match object — методы</vt:lpstr>
      <vt:lpstr>Регулярные выражения — практика</vt:lpstr>
      <vt:lpstr>Лабораторная работа 1.6</vt:lpstr>
      <vt:lpstr>Лабораторная работа 1.6</vt:lpstr>
      <vt:lpstr>Лабораторная работа 1.6</vt:lpstr>
      <vt:lpstr>Домашнее задание 1</vt:lpstr>
      <vt:lpstr>Задание</vt:lpstr>
      <vt:lpstr>Исходные данные</vt:lpstr>
      <vt:lpstr>Проверка домашнего задания 1</vt:lpstr>
      <vt:lpstr>Дополнительные задания</vt:lpstr>
      <vt:lpstr>Модуль 2. Программирование и сети</vt:lpstr>
      <vt:lpstr>Семинар 2.1</vt:lpstr>
      <vt:lpstr>Лирическое отступление: переменные глобальные, локальные и «нелокальные»</vt:lpstr>
      <vt:lpstr>Лирическое отступление: переменные глобальные, локальные и «нелокальные»</vt:lpstr>
      <vt:lpstr>Модель OSI и TCP/IP</vt:lpstr>
      <vt:lpstr>Обмен по сети — модель «клиент-сервер»</vt:lpstr>
      <vt:lpstr>Форматы обмена</vt:lpstr>
      <vt:lpstr>Текстовые форматы — XML</vt:lpstr>
      <vt:lpstr>Текстовые форматы — JSON</vt:lpstr>
      <vt:lpstr>Популярность XML и JSON</vt:lpstr>
      <vt:lpstr>Словарь — важный тип данных</vt:lpstr>
      <vt:lpstr>Словари — основные операции</vt:lpstr>
      <vt:lpstr>Работаем с JSON</vt:lpstr>
      <vt:lpstr>Соглашения при работе с JSON</vt:lpstr>
      <vt:lpstr>Полезная библиотека — requests</vt:lpstr>
      <vt:lpstr>Полезная библиотека — pprint</vt:lpstr>
      <vt:lpstr>Библиотека paramiko — реализация ssh для Python</vt:lpstr>
      <vt:lpstr>Библиотека CiscoConfParse — анализ Cisco-подобных конфигурационных файлов</vt:lpstr>
      <vt:lpstr>Библиотека CiscoConfParse — анализ Cisco-подобных конфигурационных файлов</vt:lpstr>
      <vt:lpstr>REST — Representational State Transfer (представительная передача состояния)</vt:lpstr>
      <vt:lpstr>REST — Representational State Transfer (представительная передача состояния)</vt:lpstr>
      <vt:lpstr>REST — Representational State Transfer (представительная передача состояния)</vt:lpstr>
      <vt:lpstr>REST — Representational State Transfer (представительная передача состояния)</vt:lpstr>
      <vt:lpstr>Пример облачного сервиса с REST API</vt:lpstr>
      <vt:lpstr>Работа с Cisco Catalyst 8000v по REST API</vt:lpstr>
      <vt:lpstr>Лабораторная работа 2.1</vt:lpstr>
      <vt:lpstr>Лабораторная работа 2.1</vt:lpstr>
      <vt:lpstr>Лабораторная работа 2.1</vt:lpstr>
      <vt:lpstr>Семинар 2.2</vt:lpstr>
      <vt:lpstr>Полезный фреймворк — Flask</vt:lpstr>
      <vt:lpstr>Декораторы — конструкция @</vt:lpstr>
      <vt:lpstr>Лабораторная работа 2.2</vt:lpstr>
      <vt:lpstr>Лабораторная работа 2.2</vt:lpstr>
      <vt:lpstr>Лабораторная работа 2.2</vt:lpstr>
      <vt:lpstr>Семинар 2.3</vt:lpstr>
      <vt:lpstr>Какие задачи решает Ansible?</vt:lpstr>
      <vt:lpstr>Основные концепции — master и target</vt:lpstr>
      <vt:lpstr>Основные концепции — модули</vt:lpstr>
      <vt:lpstr>inventory</vt:lpstr>
      <vt:lpstr>inventory</vt:lpstr>
      <vt:lpstr>Режим ad-hoc</vt:lpstr>
      <vt:lpstr>playbooks</vt:lpstr>
      <vt:lpstr>Лабораторная работа 2.3</vt:lpstr>
      <vt:lpstr>Лабораторная работа 2.3</vt:lpstr>
      <vt:lpstr>Лабораторная работа 2.3</vt:lpstr>
      <vt:lpstr>Семинар 2.4</vt:lpstr>
      <vt:lpstr>Архитектура APIC-EM (Application Policy Infrastructure Controller – Enterprise Module)</vt:lpstr>
      <vt:lpstr>APIC-EM</vt:lpstr>
      <vt:lpstr>APIC-EM — документация по API</vt:lpstr>
      <vt:lpstr>APIC-EM — демо-лаборатория</vt:lpstr>
      <vt:lpstr>APIC-EM — простые запросы</vt:lpstr>
      <vt:lpstr>Лабораторная работа 2.4</vt:lpstr>
      <vt:lpstr>Лабораторная работа 2.4</vt:lpstr>
      <vt:lpstr>Лабораторная работа 2.4 (старая версия)</vt:lpstr>
      <vt:lpstr>Лабораторная работа 2.4 (старая версия)</vt:lpstr>
      <vt:lpstr>Лабораторная работа 2.4</vt:lpstr>
      <vt:lpstr>Рекомендации по написанию кода</vt:lpstr>
      <vt:lpstr>Рекомендации по написанию кода</vt:lpstr>
      <vt:lpstr>The Zen of Python</vt:lpstr>
      <vt:lpstr>The Zen of Python</vt:lpstr>
      <vt:lpstr>The Zen of Python</vt:lpstr>
      <vt:lpstr>Заключение</vt:lpstr>
      <vt:lpstr>Благодарности</vt:lpstr>
      <vt:lpstr>Контакты: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Oleg</dc:creator>
  <cp:lastModifiedBy>Демидов Антон В.</cp:lastModifiedBy>
  <cp:revision>838</cp:revision>
  <cp:lastPrinted>2017-05-05T21:18:10Z</cp:lastPrinted>
  <dcterms:created xsi:type="dcterms:W3CDTF">2008-12-25T14:29:34Z</dcterms:created>
  <dcterms:modified xsi:type="dcterms:W3CDTF">2024-03-14T15:19:54Z</dcterms:modified>
</cp:coreProperties>
</file>